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87" r:id="rId1"/>
  </p:sldMasterIdLst>
  <p:notesMasterIdLst>
    <p:notesMasterId r:id="rId62"/>
  </p:notesMasterIdLst>
  <p:sldIdLst>
    <p:sldId id="256" r:id="rId2"/>
    <p:sldId id="257" r:id="rId3"/>
    <p:sldId id="337" r:id="rId4"/>
    <p:sldId id="264" r:id="rId5"/>
    <p:sldId id="273" r:id="rId6"/>
    <p:sldId id="339" r:id="rId7"/>
    <p:sldId id="299" r:id="rId8"/>
    <p:sldId id="301" r:id="rId9"/>
    <p:sldId id="302" r:id="rId10"/>
    <p:sldId id="272" r:id="rId11"/>
    <p:sldId id="308" r:id="rId12"/>
    <p:sldId id="309" r:id="rId13"/>
    <p:sldId id="266" r:id="rId14"/>
    <p:sldId id="284" r:id="rId15"/>
    <p:sldId id="263" r:id="rId16"/>
    <p:sldId id="278" r:id="rId17"/>
    <p:sldId id="279" r:id="rId18"/>
    <p:sldId id="289" r:id="rId19"/>
    <p:sldId id="280" r:id="rId20"/>
    <p:sldId id="320" r:id="rId21"/>
    <p:sldId id="281" r:id="rId22"/>
    <p:sldId id="282" r:id="rId23"/>
    <p:sldId id="310" r:id="rId24"/>
    <p:sldId id="283" r:id="rId25"/>
    <p:sldId id="332" r:id="rId26"/>
    <p:sldId id="270" r:id="rId27"/>
    <p:sldId id="329" r:id="rId28"/>
    <p:sldId id="333" r:id="rId29"/>
    <p:sldId id="335" r:id="rId30"/>
    <p:sldId id="330" r:id="rId31"/>
    <p:sldId id="258" r:id="rId32"/>
    <p:sldId id="288" r:id="rId33"/>
    <p:sldId id="291" r:id="rId34"/>
    <p:sldId id="292" r:id="rId35"/>
    <p:sldId id="259" r:id="rId36"/>
    <p:sldId id="311" r:id="rId37"/>
    <p:sldId id="325" r:id="rId38"/>
    <p:sldId id="321" r:id="rId39"/>
    <p:sldId id="268" r:id="rId40"/>
    <p:sldId id="296" r:id="rId41"/>
    <p:sldId id="312" r:id="rId42"/>
    <p:sldId id="285" r:id="rId43"/>
    <p:sldId id="277" r:id="rId44"/>
    <p:sldId id="336" r:id="rId45"/>
    <p:sldId id="334" r:id="rId46"/>
    <p:sldId id="260" r:id="rId47"/>
    <p:sldId id="276" r:id="rId48"/>
    <p:sldId id="265" r:id="rId49"/>
    <p:sldId id="340" r:id="rId50"/>
    <p:sldId id="323" r:id="rId51"/>
    <p:sldId id="324" r:id="rId52"/>
    <p:sldId id="326" r:id="rId53"/>
    <p:sldId id="327" r:id="rId54"/>
    <p:sldId id="319" r:id="rId55"/>
    <p:sldId id="262" r:id="rId56"/>
    <p:sldId id="328" r:id="rId57"/>
    <p:sldId id="315" r:id="rId58"/>
    <p:sldId id="314" r:id="rId59"/>
    <p:sldId id="316" r:id="rId60"/>
    <p:sldId id="338" r:id="rId6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08" autoAdjust="0"/>
    <p:restoredTop sz="94511" autoAdjust="0"/>
  </p:normalViewPr>
  <p:slideViewPr>
    <p:cSldViewPr snapToGrid="0" snapToObjects="1">
      <p:cViewPr>
        <p:scale>
          <a:sx n="76" d="100"/>
          <a:sy n="76" d="100"/>
        </p:scale>
        <p:origin x="2144" y="7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A4CAB3-3146-AD40-82FA-3CD089D33FF0}" type="datetimeFigureOut">
              <a:rPr lang="en-US" smtClean="0"/>
              <a:t>9/4/18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B7723F-A14C-CB44-B51E-FA2905B6C8A8}" type="slidenum">
              <a:rPr lang="en-US" smtClean="0"/>
              <a:t>‹#›</a:t>
            </a:fld>
            <a:endParaRPr lang="en-US"/>
          </a:p>
        </p:txBody>
      </p:sp>
    </p:spTree>
    <p:extLst>
      <p:ext uri="{BB962C8B-B14F-4D97-AF65-F5344CB8AC3E}">
        <p14:creationId xmlns:p14="http://schemas.microsoft.com/office/powerpoint/2010/main" val="5148961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045A2161-C6EB-EB45-9448-F521064F8690}" type="datetimeFigureOut">
              <a:rPr lang="en-US" smtClean="0"/>
              <a:t>9/4/18</a:t>
            </a:fld>
            <a:endParaRPr lang="en-US"/>
          </a:p>
        </p:txBody>
      </p:sp>
      <p:sp>
        <p:nvSpPr>
          <p:cNvPr id="8" name="Slide Number Placeholder 7"/>
          <p:cNvSpPr>
            <a:spLocks noGrp="1"/>
          </p:cNvSpPr>
          <p:nvPr>
            <p:ph type="sldNum" sz="quarter" idx="11"/>
          </p:nvPr>
        </p:nvSpPr>
        <p:spPr/>
        <p:txBody>
          <a:bodyPr/>
          <a:lstStyle/>
          <a:p>
            <a:fld id="{9141C2FD-8308-0D44-9167-8481BCA83D7E}"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5A2161-C6EB-EB45-9448-F521064F8690}"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5A2161-C6EB-EB45-9448-F521064F8690}"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045A2161-C6EB-EB45-9448-F521064F8690}"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5A2161-C6EB-EB45-9448-F521064F8690}" type="datetimeFigureOut">
              <a:rPr lang="en-US" smtClean="0"/>
              <a:t>9/4/18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41C2FD-8308-0D44-9167-8481BCA83D7E}"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045A2161-C6EB-EB45-9448-F521064F8690}"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1C2FD-8308-0D44-9167-8481BCA83D7E}"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045A2161-C6EB-EB45-9448-F521064F8690}" type="datetimeFigureOut">
              <a:rPr lang="en-US" smtClean="0"/>
              <a:t>9/4/18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41C2FD-8308-0D44-9167-8481BCA83D7E}"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45A2161-C6EB-EB45-9448-F521064F8690}" type="datetimeFigureOut">
              <a:rPr lang="en-US" smtClean="0"/>
              <a:t>9/4/18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A2161-C6EB-EB45-9448-F521064F8690}" type="datetimeFigureOut">
              <a:rPr lang="en-US" smtClean="0"/>
              <a:t>9/4/18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5A2161-C6EB-EB45-9448-F521064F8690}" type="datetimeFigureOut">
              <a:rPr lang="en-US" smtClean="0"/>
              <a:t>9/4/18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5A2161-C6EB-EB45-9448-F521064F8690}" type="datetimeFigureOut">
              <a:rPr lang="en-US" smtClean="0"/>
              <a:t>9/4/18</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9141C2FD-8308-0D44-9167-8481BCA83D7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045A2161-C6EB-EB45-9448-F521064F8690}" type="datetimeFigureOut">
              <a:rPr lang="en-US" smtClean="0"/>
              <a:t>9/4/18</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9141C2FD-8308-0D44-9167-8481BCA83D7E}"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4288" r:id="rId1"/>
    <p:sldLayoutId id="2147484289" r:id="rId2"/>
    <p:sldLayoutId id="2147484290" r:id="rId3"/>
    <p:sldLayoutId id="2147484291" r:id="rId4"/>
    <p:sldLayoutId id="2147484292" r:id="rId5"/>
    <p:sldLayoutId id="2147484293" r:id="rId6"/>
    <p:sldLayoutId id="2147484294" r:id="rId7"/>
    <p:sldLayoutId id="2147484295" r:id="rId8"/>
    <p:sldLayoutId id="2147484296" r:id="rId9"/>
    <p:sldLayoutId id="2147484297" r:id="rId10"/>
    <p:sldLayoutId id="2147484298"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orbes.com/sites/panosmourdoukoutas/2016/09/18/indias-semi-soviet-semi-latin-model/#1dcba7446d45" TargetMode="External"/><Relationship Id="rId3" Type="http://schemas.openxmlformats.org/officeDocument/2006/relationships/hyperlink" Target="https://www.forbes.com/sites/panosmourdoukoutas/2017/07/02/what-makes-life-in-america-mexico-india-and-china-so-different-the-right-mix-of-institutions/#1e38f27f2675"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csi.columbia.edu/publications/emgp/"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reece.greekreporter.com/2016/12/10/greece-largest-private-debt-owner-says-greek-debt-is-much-lower-than-we-think-video/"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style>
          <a:lnRef idx="1">
            <a:schemeClr val="accent3"/>
          </a:lnRef>
          <a:fillRef idx="3">
            <a:schemeClr val="accent3"/>
          </a:fillRef>
          <a:effectRef idx="2">
            <a:schemeClr val="accent3"/>
          </a:effectRef>
          <a:fontRef idx="minor">
            <a:schemeClr val="lt1"/>
          </a:fontRef>
        </p:style>
        <p:txBody>
          <a:bodyPr>
            <a:noAutofit/>
          </a:bodyPr>
          <a:lstStyle/>
          <a:p>
            <a:r>
              <a:rPr lang="en-US" sz="5400" dirty="0" smtClean="0"/>
              <a:t>Lecture 1: </a:t>
            </a:r>
            <a:br>
              <a:rPr lang="en-US" sz="5400" dirty="0" smtClean="0"/>
            </a:br>
            <a:r>
              <a:rPr lang="en-US" sz="5400" dirty="0" smtClean="0"/>
              <a:t>Introduction to</a:t>
            </a:r>
            <a:br>
              <a:rPr lang="en-US" sz="5400" dirty="0" smtClean="0"/>
            </a:br>
            <a:r>
              <a:rPr lang="en-US" sz="5400" dirty="0" smtClean="0"/>
              <a:t>Global Emerging Markets (GEM) </a:t>
            </a:r>
            <a:br>
              <a:rPr lang="en-US" sz="5400" dirty="0" smtClean="0"/>
            </a:br>
            <a:endParaRPr lang="en-US" sz="5400" dirty="0"/>
          </a:p>
        </p:txBody>
      </p:sp>
      <p:sp>
        <p:nvSpPr>
          <p:cNvPr id="3" name="Subtitle 2"/>
          <p:cNvSpPr>
            <a:spLocks noGrp="1"/>
          </p:cNvSpPr>
          <p:nvPr>
            <p:ph type="subTitle" idx="1"/>
          </p:nvPr>
        </p:nvSpPr>
        <p:spPr>
          <a:xfrm>
            <a:off x="1545497" y="5395586"/>
            <a:ext cx="6400800" cy="652702"/>
          </a:xfrm>
        </p:spPr>
        <p:style>
          <a:lnRef idx="0">
            <a:schemeClr val="accent3"/>
          </a:lnRef>
          <a:fillRef idx="3">
            <a:schemeClr val="accent3"/>
          </a:fillRef>
          <a:effectRef idx="3">
            <a:schemeClr val="accent3"/>
          </a:effectRef>
          <a:fontRef idx="minor">
            <a:schemeClr val="lt1"/>
          </a:fontRef>
        </p:style>
        <p:txBody>
          <a:bodyPr>
            <a:normAutofit fontScale="92500" lnSpcReduction="20000"/>
          </a:bodyPr>
          <a:lstStyle/>
          <a:p>
            <a:pPr algn="l"/>
            <a:r>
              <a:rPr lang="en-US" dirty="0" smtClean="0">
                <a:solidFill>
                  <a:schemeClr val="bg1"/>
                </a:solidFill>
              </a:rPr>
              <a:t>What They Are, Where They Are, Why They Are Important, Where To Invest, How To Invest</a:t>
            </a:r>
          </a:p>
        </p:txBody>
      </p:sp>
    </p:spTree>
    <p:extLst>
      <p:ext uri="{BB962C8B-B14F-4D97-AF65-F5344CB8AC3E}">
        <p14:creationId xmlns:p14="http://schemas.microsoft.com/office/powerpoint/2010/main" val="351807907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Where Frontier Markets Are: All Over The Map</a:t>
            </a:r>
            <a:endParaRPr lang="en-US" dirty="0"/>
          </a:p>
        </p:txBody>
      </p:sp>
      <p:sp>
        <p:nvSpPr>
          <p:cNvPr id="3" name="Content Placeholder 2"/>
          <p:cNvSpPr>
            <a:spLocks noGrp="1"/>
          </p:cNvSpPr>
          <p:nvPr>
            <p:ph idx="1"/>
          </p:nvPr>
        </p:nvSpPr>
        <p:spPr/>
        <p:txBody>
          <a:bodyPr/>
          <a:lstStyle/>
          <a:p>
            <a:r>
              <a:rPr lang="en-US" dirty="0" smtClean="0"/>
              <a:t>They spread from Latin America to Asia, to Africa, and Central Europe.</a:t>
            </a:r>
          </a:p>
          <a:p>
            <a:r>
              <a:rPr lang="en-US" dirty="0" smtClean="0"/>
              <a:t>They are large like Argentina and Kazakhstan and small like Estonia and Croatia.</a:t>
            </a:r>
          </a:p>
        </p:txBody>
      </p:sp>
    </p:spTree>
    <p:extLst>
      <p:ext uri="{BB962C8B-B14F-4D97-AF65-F5344CB8AC3E}">
        <p14:creationId xmlns:p14="http://schemas.microsoft.com/office/powerpoint/2010/main" val="17956452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Where Frontier markets Are</a:t>
            </a:r>
            <a:endParaRPr lang="en-US" dirty="0"/>
          </a:p>
        </p:txBody>
      </p:sp>
      <p:pic>
        <p:nvPicPr>
          <p:cNvPr id="7" name="Content Placeholder 6"/>
          <p:cNvPicPr>
            <a:picLocks noGrp="1" noChangeAspect="1"/>
          </p:cNvPicPr>
          <p:nvPr>
            <p:ph idx="1"/>
          </p:nvPr>
        </p:nvPicPr>
        <p:blipFill>
          <a:blip r:embed="rId2"/>
          <a:stretch>
            <a:fillRect/>
          </a:stretch>
        </p:blipFill>
        <p:spPr>
          <a:xfrm>
            <a:off x="1110757" y="1600200"/>
            <a:ext cx="6922485" cy="4525963"/>
          </a:xfrm>
        </p:spPr>
      </p:pic>
      <p:sp>
        <p:nvSpPr>
          <p:cNvPr id="8" name="TextBox 7"/>
          <p:cNvSpPr txBox="1"/>
          <p:nvPr/>
        </p:nvSpPr>
        <p:spPr>
          <a:xfrm>
            <a:off x="2938350" y="6246903"/>
            <a:ext cx="2762295" cy="338554"/>
          </a:xfrm>
          <a:prstGeom prst="rect">
            <a:avLst/>
          </a:prstGeom>
          <a:noFill/>
        </p:spPr>
        <p:txBody>
          <a:bodyPr wrap="none" rtlCol="0">
            <a:spAutoFit/>
          </a:bodyPr>
          <a:lstStyle/>
          <a:p>
            <a:r>
              <a:rPr lang="en-US" sz="1600" dirty="0"/>
              <a:t>http://</a:t>
            </a:r>
            <a:r>
              <a:rPr lang="en-US" sz="1600" dirty="0" err="1"/>
              <a:t>topforeignstocks.com</a:t>
            </a:r>
            <a:r>
              <a:rPr lang="en-US" sz="1600" dirty="0"/>
              <a:t>/</a:t>
            </a:r>
          </a:p>
        </p:txBody>
      </p:sp>
    </p:spTree>
    <p:extLst>
      <p:ext uri="{BB962C8B-B14F-4D97-AF65-F5344CB8AC3E}">
        <p14:creationId xmlns:p14="http://schemas.microsoft.com/office/powerpoint/2010/main" val="20250280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How Much Each Frontier Market Counts in MSCI</a:t>
            </a:r>
            <a:endParaRPr lang="en-US" dirty="0"/>
          </a:p>
        </p:txBody>
      </p:sp>
      <p:pic>
        <p:nvPicPr>
          <p:cNvPr id="4" name="Content Placeholder 3"/>
          <p:cNvPicPr>
            <a:picLocks noGrp="1" noChangeAspect="1"/>
          </p:cNvPicPr>
          <p:nvPr>
            <p:ph idx="1"/>
          </p:nvPr>
        </p:nvPicPr>
        <p:blipFill>
          <a:blip r:embed="rId2"/>
          <a:stretch>
            <a:fillRect/>
          </a:stretch>
        </p:blipFill>
        <p:spPr>
          <a:xfrm>
            <a:off x="1206029" y="1885286"/>
            <a:ext cx="6633299" cy="2778814"/>
          </a:xfrm>
        </p:spPr>
      </p:pic>
      <p:sp>
        <p:nvSpPr>
          <p:cNvPr id="5" name="TextBox 4"/>
          <p:cNvSpPr txBox="1"/>
          <p:nvPr/>
        </p:nvSpPr>
        <p:spPr>
          <a:xfrm rot="10800000" flipV="1">
            <a:off x="1206029" y="6420020"/>
            <a:ext cx="7052152" cy="276999"/>
          </a:xfrm>
          <a:prstGeom prst="rect">
            <a:avLst/>
          </a:prstGeom>
          <a:noFill/>
        </p:spPr>
        <p:txBody>
          <a:bodyPr wrap="square" rtlCol="0">
            <a:spAutoFit/>
          </a:bodyPr>
          <a:lstStyle/>
          <a:p>
            <a:r>
              <a:rPr lang="en-US" sz="1200" dirty="0"/>
              <a:t>http://</a:t>
            </a:r>
            <a:r>
              <a:rPr lang="en-US" sz="1200" dirty="0" err="1"/>
              <a:t>www.investmentfrontier.com</a:t>
            </a:r>
            <a:r>
              <a:rPr lang="en-US" sz="1200" dirty="0"/>
              <a:t>/2014/06/11/change-good-</a:t>
            </a:r>
            <a:r>
              <a:rPr lang="en-US" sz="1200" dirty="0" err="1"/>
              <a:t>msci</a:t>
            </a:r>
            <a:r>
              <a:rPr lang="en-US" sz="1200" dirty="0"/>
              <a:t>-fixes-frontier-market-indexes/</a:t>
            </a:r>
          </a:p>
        </p:txBody>
      </p:sp>
    </p:spTree>
    <p:extLst>
      <p:ext uri="{BB962C8B-B14F-4D97-AF65-F5344CB8AC3E}">
        <p14:creationId xmlns:p14="http://schemas.microsoft.com/office/powerpoint/2010/main" val="14164685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They Are--Formal Definitions</a:t>
            </a:r>
            <a:endParaRPr lang="en-US" dirty="0"/>
          </a:p>
        </p:txBody>
      </p:sp>
      <p:sp>
        <p:nvSpPr>
          <p:cNvPr id="3" name="Content Placeholder 2"/>
          <p:cNvSpPr>
            <a:spLocks noGrp="1"/>
          </p:cNvSpPr>
          <p:nvPr>
            <p:ph idx="1"/>
          </p:nvPr>
        </p:nvSpPr>
        <p:spPr/>
        <p:txBody>
          <a:bodyPr>
            <a:normAutofit/>
          </a:bodyPr>
          <a:lstStyle/>
          <a:p>
            <a:pPr marL="0" indent="0">
              <a:buNone/>
            </a:pPr>
            <a:endParaRPr lang="en-US" dirty="0" smtClean="0"/>
          </a:p>
          <a:p>
            <a:r>
              <a:rPr lang="en-US" dirty="0" smtClean="0"/>
              <a:t>Markets that grow in size, and sophistication, in contrast to markets that are relatively inactive, with little change.</a:t>
            </a:r>
          </a:p>
          <a:p>
            <a:r>
              <a:rPr lang="en-US" dirty="0" smtClean="0"/>
              <a:t>Emerging market can refer to a stock market in any developing economy, no mater how well developed the stock market itself may be, with the implication that the stock market’s potential to change is strongly linked to the economy’s overall potential.</a:t>
            </a:r>
          </a:p>
          <a:p>
            <a:pPr marL="0" indent="0">
              <a:buNone/>
            </a:pPr>
            <a:r>
              <a:rPr lang="en-US" i="1" dirty="0"/>
              <a:t>		</a:t>
            </a:r>
            <a:r>
              <a:rPr lang="en-US" i="1" dirty="0" smtClean="0"/>
              <a:t>	International Finance Corporation</a:t>
            </a:r>
          </a:p>
          <a:p>
            <a:pPr marL="0" indent="0">
              <a:buNone/>
            </a:pPr>
            <a:endParaRPr lang="en-US" i="1" dirty="0" smtClean="0"/>
          </a:p>
        </p:txBody>
      </p:sp>
    </p:spTree>
    <p:extLst>
      <p:ext uri="{BB962C8B-B14F-4D97-AF65-F5344CB8AC3E}">
        <p14:creationId xmlns:p14="http://schemas.microsoft.com/office/powerpoint/2010/main" val="30689903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Definition</a:t>
            </a:r>
            <a:endParaRPr lang="en-US" dirty="0"/>
          </a:p>
        </p:txBody>
      </p:sp>
      <p:sp>
        <p:nvSpPr>
          <p:cNvPr id="3" name="Content Placeholder 2"/>
          <p:cNvSpPr>
            <a:spLocks noGrp="1"/>
          </p:cNvSpPr>
          <p:nvPr>
            <p:ph idx="1"/>
          </p:nvPr>
        </p:nvSpPr>
        <p:spPr/>
        <p:txBody>
          <a:bodyPr/>
          <a:lstStyle/>
          <a:p>
            <a:r>
              <a:rPr lang="en-US" dirty="0"/>
              <a:t>The financial markets of countries that are in growth stage of their development cycle and have low to middle per capita income.</a:t>
            </a:r>
          </a:p>
          <a:p>
            <a:pPr lvl="3"/>
            <a:r>
              <a:rPr lang="en-US" i="1" dirty="0"/>
              <a:t>Mark Mobius</a:t>
            </a:r>
          </a:p>
          <a:p>
            <a:endParaRPr lang="en-US" dirty="0"/>
          </a:p>
        </p:txBody>
      </p:sp>
    </p:spTree>
    <p:extLst>
      <p:ext uri="{BB962C8B-B14F-4D97-AF65-F5344CB8AC3E}">
        <p14:creationId xmlns:p14="http://schemas.microsoft.com/office/powerpoint/2010/main" val="35156181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5364"/>
            <a:ext cx="8229600" cy="2110637"/>
          </a:xfrm>
        </p:spPr>
        <p:txBody>
          <a:bodyPr>
            <a:noAutofit/>
          </a:bodyPr>
          <a:lstStyle/>
          <a:p>
            <a:r>
              <a:rPr lang="en-US" sz="4000" dirty="0" smtClean="0"/>
              <a:t>Here Are Some Areas Where Emerging Economies Lag Behind Developed Countries</a:t>
            </a:r>
            <a:endParaRPr lang="en-US" sz="4000" dirty="0"/>
          </a:p>
        </p:txBody>
      </p:sp>
      <p:sp>
        <p:nvSpPr>
          <p:cNvPr id="3" name="Content Placeholder 2"/>
          <p:cNvSpPr>
            <a:spLocks noGrp="1"/>
          </p:cNvSpPr>
          <p:nvPr>
            <p:ph idx="1"/>
          </p:nvPr>
        </p:nvSpPr>
        <p:spPr>
          <a:xfrm>
            <a:off x="457200" y="2301659"/>
            <a:ext cx="8229600" cy="3873674"/>
          </a:xfrm>
        </p:spPr>
        <p:txBody>
          <a:bodyPr>
            <a:normAutofit fontScale="92500" lnSpcReduction="10000"/>
          </a:bodyPr>
          <a:lstStyle/>
          <a:p>
            <a:r>
              <a:rPr lang="en-US" dirty="0" smtClean="0"/>
              <a:t>Lack of rule of law</a:t>
            </a:r>
          </a:p>
          <a:p>
            <a:r>
              <a:rPr lang="en-US" dirty="0" smtClean="0"/>
              <a:t>Corporate governance rules</a:t>
            </a:r>
          </a:p>
          <a:p>
            <a:r>
              <a:rPr lang="en-US" dirty="0" smtClean="0"/>
              <a:t>Accounting and taxation rules</a:t>
            </a:r>
          </a:p>
          <a:p>
            <a:r>
              <a:rPr lang="en-US" dirty="0" smtClean="0"/>
              <a:t>Corruption and cronyism</a:t>
            </a:r>
          </a:p>
          <a:p>
            <a:r>
              <a:rPr lang="en-US" dirty="0" smtClean="0"/>
              <a:t>Banking system</a:t>
            </a:r>
          </a:p>
          <a:p>
            <a:r>
              <a:rPr lang="en-US" dirty="0"/>
              <a:t>E</a:t>
            </a:r>
            <a:r>
              <a:rPr lang="en-US" dirty="0" smtClean="0"/>
              <a:t>xports rather than domestic demand is the primary engine of growth</a:t>
            </a:r>
          </a:p>
          <a:p>
            <a:r>
              <a:rPr lang="en-US" dirty="0" smtClean="0"/>
              <a:t>Backward combinations of market and government institutions </a:t>
            </a:r>
          </a:p>
          <a:p>
            <a:r>
              <a:rPr lang="en-US" dirty="0" smtClean="0"/>
              <a:t>Poor infrastructure</a:t>
            </a:r>
            <a:endParaRPr lang="en-US" dirty="0"/>
          </a:p>
        </p:txBody>
      </p:sp>
    </p:spTree>
    <p:extLst>
      <p:ext uri="{BB962C8B-B14F-4D97-AF65-F5344CB8AC3E}">
        <p14:creationId xmlns:p14="http://schemas.microsoft.com/office/powerpoint/2010/main" val="27690672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Lack of rule of law</a:t>
            </a:r>
            <a:endParaRPr lang="en-US" dirty="0"/>
          </a:p>
        </p:txBody>
      </p:sp>
      <p:sp>
        <p:nvSpPr>
          <p:cNvPr id="3" name="Content Placeholder 2"/>
          <p:cNvSpPr>
            <a:spLocks noGrp="1"/>
          </p:cNvSpPr>
          <p:nvPr>
            <p:ph idx="1"/>
          </p:nvPr>
        </p:nvSpPr>
        <p:spPr/>
        <p:txBody>
          <a:bodyPr/>
          <a:lstStyle/>
          <a:p>
            <a:r>
              <a:rPr lang="en-US" dirty="0" smtClean="0"/>
              <a:t>In most emerging economies, property rights are poorly defined and enforced (e.g., Peru and the Philippines).</a:t>
            </a:r>
          </a:p>
          <a:p>
            <a:r>
              <a:rPr lang="en-US" dirty="0" smtClean="0"/>
              <a:t>That makes it difficult to start and grow a business.</a:t>
            </a:r>
          </a:p>
          <a:p>
            <a:r>
              <a:rPr lang="en-US" dirty="0" smtClean="0"/>
              <a:t>Nurtures corruption.</a:t>
            </a:r>
          </a:p>
          <a:p>
            <a:r>
              <a:rPr lang="en-US" dirty="0" smtClean="0"/>
              <a:t>Discourages foreign investors.</a:t>
            </a:r>
            <a:endParaRPr lang="en-US" dirty="0"/>
          </a:p>
        </p:txBody>
      </p:sp>
    </p:spTree>
    <p:extLst>
      <p:ext uri="{BB962C8B-B14F-4D97-AF65-F5344CB8AC3E}">
        <p14:creationId xmlns:p14="http://schemas.microsoft.com/office/powerpoint/2010/main" val="2205353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Corporate Governance</a:t>
            </a:r>
            <a:endParaRPr lang="en-US" dirty="0"/>
          </a:p>
        </p:txBody>
      </p:sp>
      <p:sp>
        <p:nvSpPr>
          <p:cNvPr id="3" name="Content Placeholder 2"/>
          <p:cNvSpPr>
            <a:spLocks noGrp="1"/>
          </p:cNvSpPr>
          <p:nvPr>
            <p:ph idx="1"/>
          </p:nvPr>
        </p:nvSpPr>
        <p:spPr/>
        <p:txBody>
          <a:bodyPr/>
          <a:lstStyle/>
          <a:p>
            <a:r>
              <a:rPr lang="en-US" dirty="0" smtClean="0"/>
              <a:t>Corporate governance defines the relations among company stakeholders.</a:t>
            </a:r>
          </a:p>
          <a:p>
            <a:r>
              <a:rPr lang="en-US" dirty="0" smtClean="0"/>
              <a:t>Poor corporate governance magnifies the “agency-problem.”</a:t>
            </a:r>
          </a:p>
          <a:p>
            <a:r>
              <a:rPr lang="en-US" dirty="0" smtClean="0"/>
              <a:t>Undermines efficiency and competiveness.</a:t>
            </a:r>
          </a:p>
          <a:p>
            <a:r>
              <a:rPr lang="en-US" dirty="0" smtClean="0"/>
              <a:t>Bad news for minority stockholders.</a:t>
            </a:r>
            <a:endParaRPr lang="en-US" dirty="0"/>
          </a:p>
        </p:txBody>
      </p:sp>
    </p:spTree>
    <p:extLst>
      <p:ext uri="{BB962C8B-B14F-4D97-AF65-F5344CB8AC3E}">
        <p14:creationId xmlns:p14="http://schemas.microsoft.com/office/powerpoint/2010/main" val="90574505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Corporate Governance (continued)</a:t>
            </a:r>
            <a:endParaRPr lang="en-US" dirty="0"/>
          </a:p>
        </p:txBody>
      </p:sp>
      <p:sp>
        <p:nvSpPr>
          <p:cNvPr id="3" name="Content Placeholder 2"/>
          <p:cNvSpPr>
            <a:spLocks noGrp="1"/>
          </p:cNvSpPr>
          <p:nvPr>
            <p:ph idx="1"/>
          </p:nvPr>
        </p:nvSpPr>
        <p:spPr/>
        <p:txBody>
          <a:bodyPr/>
          <a:lstStyle/>
          <a:p>
            <a:r>
              <a:rPr lang="en-US" dirty="0" smtClean="0"/>
              <a:t>In Mexico, the Philippines, Brazil, Russia, and Indonesia, large corporations are controlled by families (oligarchs) and labor unions.</a:t>
            </a:r>
          </a:p>
          <a:p>
            <a:r>
              <a:rPr lang="en-US" dirty="0" smtClean="0"/>
              <a:t>In China, large corporations are either directly or indirectly controlled by the government.</a:t>
            </a:r>
          </a:p>
          <a:p>
            <a:r>
              <a:rPr lang="en-US" dirty="0" smtClean="0"/>
              <a:t>That’s bad news for stockholders.</a:t>
            </a:r>
          </a:p>
          <a:p>
            <a:pPr marL="0" indent="0">
              <a:buNone/>
            </a:pPr>
            <a:endParaRPr lang="en-US" dirty="0"/>
          </a:p>
        </p:txBody>
      </p:sp>
    </p:spTree>
    <p:extLst>
      <p:ext uri="{BB962C8B-B14F-4D97-AF65-F5344CB8AC3E}">
        <p14:creationId xmlns:p14="http://schemas.microsoft.com/office/powerpoint/2010/main" val="12168445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Accounting And Taxation</a:t>
            </a:r>
            <a:endParaRPr lang="en-US" dirty="0"/>
          </a:p>
        </p:txBody>
      </p:sp>
      <p:sp>
        <p:nvSpPr>
          <p:cNvPr id="3" name="Content Placeholder 2"/>
          <p:cNvSpPr>
            <a:spLocks noGrp="1"/>
          </p:cNvSpPr>
          <p:nvPr>
            <p:ph idx="1"/>
          </p:nvPr>
        </p:nvSpPr>
        <p:spPr/>
        <p:txBody>
          <a:bodyPr/>
          <a:lstStyle/>
          <a:p>
            <a:r>
              <a:rPr lang="en-US" dirty="0" smtClean="0"/>
              <a:t>Accounting rules and procedures not well-defined</a:t>
            </a:r>
          </a:p>
          <a:p>
            <a:r>
              <a:rPr lang="en-US" dirty="0" smtClean="0"/>
              <a:t>Corporate books cannot be trusted</a:t>
            </a:r>
          </a:p>
          <a:p>
            <a:r>
              <a:rPr lang="en-US" dirty="0" smtClean="0"/>
              <a:t>Taxation rules are unclear</a:t>
            </a:r>
          </a:p>
          <a:p>
            <a:r>
              <a:rPr lang="en-US" dirty="0" smtClean="0"/>
              <a:t>Breeds corruption</a:t>
            </a:r>
          </a:p>
          <a:p>
            <a:r>
              <a:rPr lang="en-US" dirty="0" smtClean="0"/>
              <a:t>Magnifies uncertainty</a:t>
            </a:r>
          </a:p>
          <a:p>
            <a:r>
              <a:rPr lang="en-US" dirty="0" smtClean="0"/>
              <a:t>Sited among the biggest competitiveness problems by the World Economic Forum</a:t>
            </a:r>
            <a:endParaRPr lang="en-US" dirty="0"/>
          </a:p>
        </p:txBody>
      </p:sp>
    </p:spTree>
    <p:extLst>
      <p:ext uri="{BB962C8B-B14F-4D97-AF65-F5344CB8AC3E}">
        <p14:creationId xmlns:p14="http://schemas.microsoft.com/office/powerpoint/2010/main" val="1263332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1317" y="808057"/>
            <a:ext cx="6067867" cy="832853"/>
          </a:xfrm>
        </p:spPr>
        <p:txBody>
          <a:bodyPr>
            <a:normAutofit fontScale="90000"/>
          </a:bodyPr>
          <a:lstStyle/>
          <a:p>
            <a:pPr algn="l"/>
            <a:r>
              <a:rPr lang="en-US" dirty="0" smtClean="0"/>
              <a:t>What They Are—Informal Definitions</a:t>
            </a:r>
            <a:endParaRPr lang="en-US" dirty="0"/>
          </a:p>
        </p:txBody>
      </p:sp>
      <p:sp>
        <p:nvSpPr>
          <p:cNvPr id="3" name="Content Placeholder 2"/>
          <p:cNvSpPr>
            <a:spLocks noGrp="1"/>
          </p:cNvSpPr>
          <p:nvPr>
            <p:ph idx="1"/>
          </p:nvPr>
        </p:nvSpPr>
        <p:spPr/>
        <p:txBody>
          <a:bodyPr>
            <a:normAutofit/>
          </a:bodyPr>
          <a:lstStyle/>
          <a:p>
            <a:r>
              <a:rPr lang="en-US" dirty="0"/>
              <a:t>F</a:t>
            </a:r>
            <a:r>
              <a:rPr lang="en-US" dirty="0" smtClean="0"/>
              <a:t>ormer traditional or socialist economies that are opening up to global resource and commodity markets in the last five decades, still in the growth stage (e.g., Brazil and Czech Republic, Russia)..</a:t>
            </a:r>
          </a:p>
          <a:p>
            <a:endParaRPr lang="en-US" dirty="0"/>
          </a:p>
        </p:txBody>
      </p:sp>
    </p:spTree>
    <p:extLst>
      <p:ext uri="{BB962C8B-B14F-4D97-AF65-F5344CB8AC3E}">
        <p14:creationId xmlns:p14="http://schemas.microsoft.com/office/powerpoint/2010/main" val="3798387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Corruption and Cronyism</a:t>
            </a:r>
            <a:endParaRPr lang="en-US" dirty="0"/>
          </a:p>
        </p:txBody>
      </p:sp>
      <p:sp>
        <p:nvSpPr>
          <p:cNvPr id="3" name="Content Placeholder 2"/>
          <p:cNvSpPr>
            <a:spLocks noGrp="1"/>
          </p:cNvSpPr>
          <p:nvPr>
            <p:ph idx="1"/>
          </p:nvPr>
        </p:nvSpPr>
        <p:spPr/>
        <p:txBody>
          <a:bodyPr/>
          <a:lstStyle/>
          <a:p>
            <a:r>
              <a:rPr lang="en-US" dirty="0" smtClean="0"/>
              <a:t>Leads to creation of private and state monopolies that limit competition and innovation</a:t>
            </a:r>
          </a:p>
          <a:p>
            <a:r>
              <a:rPr lang="en-US" dirty="0" smtClean="0"/>
              <a:t>Raise cost of living</a:t>
            </a:r>
          </a:p>
          <a:p>
            <a:r>
              <a:rPr lang="en-US" dirty="0" smtClean="0"/>
              <a:t>Raise income inequalities and social tensions</a:t>
            </a:r>
          </a:p>
          <a:p>
            <a:r>
              <a:rPr lang="en-US" dirty="0" smtClean="0"/>
              <a:t>Cause revolutions</a:t>
            </a:r>
          </a:p>
          <a:p>
            <a:r>
              <a:rPr lang="en-US" dirty="0" smtClean="0"/>
              <a:t>Kill economic progress</a:t>
            </a:r>
          </a:p>
        </p:txBody>
      </p:sp>
    </p:spTree>
    <p:extLst>
      <p:ext uri="{BB962C8B-B14F-4D97-AF65-F5344CB8AC3E}">
        <p14:creationId xmlns:p14="http://schemas.microsoft.com/office/powerpoint/2010/main" val="867453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Banking System</a:t>
            </a:r>
            <a:endParaRPr lang="en-US" dirty="0"/>
          </a:p>
        </p:txBody>
      </p:sp>
      <p:sp>
        <p:nvSpPr>
          <p:cNvPr id="3" name="Content Placeholder 2"/>
          <p:cNvSpPr>
            <a:spLocks noGrp="1"/>
          </p:cNvSpPr>
          <p:nvPr>
            <p:ph idx="1"/>
          </p:nvPr>
        </p:nvSpPr>
        <p:spPr/>
        <p:txBody>
          <a:bodyPr/>
          <a:lstStyle/>
          <a:p>
            <a:r>
              <a:rPr lang="en-US" dirty="0" smtClean="0"/>
              <a:t>Owned or controlled by government and a few families</a:t>
            </a:r>
          </a:p>
          <a:p>
            <a:r>
              <a:rPr lang="en-US" dirty="0" smtClean="0"/>
              <a:t>Abacus Banking</a:t>
            </a:r>
          </a:p>
          <a:p>
            <a:r>
              <a:rPr lang="en-US" dirty="0" smtClean="0"/>
              <a:t>Misallocation of resources</a:t>
            </a:r>
          </a:p>
          <a:p>
            <a:r>
              <a:rPr lang="en-US" dirty="0" smtClean="0"/>
              <a:t>Asset Bubbles</a:t>
            </a:r>
          </a:p>
          <a:p>
            <a:r>
              <a:rPr lang="en-US" dirty="0" smtClean="0"/>
              <a:t>Financial crises </a:t>
            </a:r>
            <a:endParaRPr lang="en-US" dirty="0"/>
          </a:p>
        </p:txBody>
      </p:sp>
    </p:spTree>
    <p:extLst>
      <p:ext uri="{BB962C8B-B14F-4D97-AF65-F5344CB8AC3E}">
        <p14:creationId xmlns:p14="http://schemas.microsoft.com/office/powerpoint/2010/main" val="2539799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Exports Drive Growth</a:t>
            </a:r>
            <a:endParaRPr lang="en-US" dirty="0"/>
          </a:p>
        </p:txBody>
      </p:sp>
      <p:sp>
        <p:nvSpPr>
          <p:cNvPr id="3" name="Content Placeholder 2"/>
          <p:cNvSpPr>
            <a:spLocks noGrp="1"/>
          </p:cNvSpPr>
          <p:nvPr>
            <p:ph idx="1"/>
          </p:nvPr>
        </p:nvSpPr>
        <p:spPr/>
        <p:txBody>
          <a:bodyPr/>
          <a:lstStyle/>
          <a:p>
            <a:r>
              <a:rPr lang="en-US" dirty="0" smtClean="0"/>
              <a:t>For most emerging markets, exports is the primary engine of growth (e.g., China, South Africa)</a:t>
            </a:r>
          </a:p>
          <a:p>
            <a:r>
              <a:rPr lang="en-US" dirty="0" smtClean="0"/>
              <a:t>That places them at the whim of global markets</a:t>
            </a:r>
          </a:p>
          <a:p>
            <a:r>
              <a:rPr lang="en-US" dirty="0" smtClean="0"/>
              <a:t>And the policies pursued in developed countries.</a:t>
            </a:r>
            <a:endParaRPr lang="en-US" dirty="0"/>
          </a:p>
        </p:txBody>
      </p:sp>
    </p:spTree>
    <p:extLst>
      <p:ext uri="{BB962C8B-B14F-4D97-AF65-F5344CB8AC3E}">
        <p14:creationId xmlns:p14="http://schemas.microsoft.com/office/powerpoint/2010/main" val="2871167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World Trade 2003-13</a:t>
            </a:r>
            <a:endParaRPr lang="en-US" dirty="0"/>
          </a:p>
        </p:txBody>
      </p:sp>
      <p:pic>
        <p:nvPicPr>
          <p:cNvPr id="4" name="Content Placeholder 3"/>
          <p:cNvPicPr>
            <a:picLocks noGrp="1" noChangeAspect="1"/>
          </p:cNvPicPr>
          <p:nvPr>
            <p:ph idx="1"/>
          </p:nvPr>
        </p:nvPicPr>
        <p:blipFill>
          <a:blip r:embed="rId2"/>
          <a:stretch>
            <a:fillRect/>
          </a:stretch>
        </p:blipFill>
        <p:spPr>
          <a:xfrm>
            <a:off x="554873" y="1600200"/>
            <a:ext cx="8034253" cy="4525963"/>
          </a:xfrm>
        </p:spPr>
      </p:pic>
      <p:sp>
        <p:nvSpPr>
          <p:cNvPr id="5" name="TextBox 4"/>
          <p:cNvSpPr txBox="1"/>
          <p:nvPr/>
        </p:nvSpPr>
        <p:spPr>
          <a:xfrm>
            <a:off x="1225028" y="6269535"/>
            <a:ext cx="6829207" cy="307777"/>
          </a:xfrm>
          <a:prstGeom prst="rect">
            <a:avLst/>
          </a:prstGeom>
          <a:noFill/>
        </p:spPr>
        <p:txBody>
          <a:bodyPr wrap="square" rtlCol="0">
            <a:spAutoFit/>
          </a:bodyPr>
          <a:lstStyle/>
          <a:p>
            <a:r>
              <a:rPr lang="en-US" sz="1400" dirty="0"/>
              <a:t>https://</a:t>
            </a:r>
            <a:r>
              <a:rPr lang="en-US" sz="1400" dirty="0" err="1"/>
              <a:t>qz.com</a:t>
            </a:r>
            <a:r>
              <a:rPr lang="en-US" sz="1400" dirty="0"/>
              <a:t>/120680/the-big-trade-switch-is-on-as-emerging-markets-export-less/</a:t>
            </a:r>
          </a:p>
        </p:txBody>
      </p:sp>
    </p:spTree>
    <p:extLst>
      <p:ext uri="{BB962C8B-B14F-4D97-AF65-F5344CB8AC3E}">
        <p14:creationId xmlns:p14="http://schemas.microsoft.com/office/powerpoint/2010/main" val="28495233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Backwards combination of markets and government</a:t>
            </a:r>
            <a:endParaRPr lang="en-US" sz="3600" dirty="0"/>
          </a:p>
        </p:txBody>
      </p:sp>
      <p:sp>
        <p:nvSpPr>
          <p:cNvPr id="3" name="Content Placeholder 2"/>
          <p:cNvSpPr>
            <a:spLocks noGrp="1"/>
          </p:cNvSpPr>
          <p:nvPr>
            <p:ph idx="1"/>
          </p:nvPr>
        </p:nvSpPr>
        <p:spPr/>
        <p:txBody>
          <a:bodyPr>
            <a:normAutofit/>
          </a:bodyPr>
          <a:lstStyle/>
          <a:p>
            <a:r>
              <a:rPr lang="en-US" dirty="0" smtClean="0"/>
              <a:t>Markets and governments are deployed in areas that succeed rather than fail</a:t>
            </a:r>
          </a:p>
          <a:p>
            <a:r>
              <a:rPr lang="en-US" dirty="0" smtClean="0"/>
              <a:t>In China, the government is present in business and private life, but absence from the commons.</a:t>
            </a:r>
          </a:p>
          <a:p>
            <a:r>
              <a:rPr lang="en-US" dirty="0" smtClean="0">
                <a:hlinkClick r:id="rId2"/>
              </a:rPr>
              <a:t>http</a:t>
            </a:r>
            <a:r>
              <a:rPr lang="en-US" dirty="0">
                <a:hlinkClick r:id="rId2"/>
              </a:rPr>
              <a:t>://www.forbes.com/sites/panosmourdoukoutas/2016/09/18/indias-semi-soviet-semi-latin-model/#</a:t>
            </a:r>
            <a:r>
              <a:rPr lang="en-US" dirty="0" smtClean="0">
                <a:hlinkClick r:id="rId2"/>
              </a:rPr>
              <a:t>1dcba7446d45</a:t>
            </a:r>
            <a:endParaRPr lang="en-US" dirty="0" smtClean="0"/>
          </a:p>
          <a:p>
            <a:r>
              <a:rPr lang="en-US" dirty="0">
                <a:hlinkClick r:id="rId3"/>
              </a:rPr>
              <a:t>https://www.forbes.com/sites/panosmourdoukoutas/2017/07/02/what-makes-life-in-america-mexico-india-and-china-so-different-the-right-mix-of-institutions/#</a:t>
            </a:r>
            <a:r>
              <a:rPr lang="en-US" dirty="0" smtClean="0">
                <a:hlinkClick r:id="rId3"/>
              </a:rPr>
              <a:t>1e38f27f2675</a:t>
            </a:r>
            <a:r>
              <a:rPr lang="en-US" dirty="0" smtClean="0"/>
              <a:t> </a:t>
            </a:r>
            <a:endParaRPr lang="en-US" dirty="0"/>
          </a:p>
          <a:p>
            <a:endParaRPr lang="en-US" dirty="0"/>
          </a:p>
        </p:txBody>
      </p:sp>
    </p:spTree>
    <p:extLst>
      <p:ext uri="{BB962C8B-B14F-4D97-AF65-F5344CB8AC3E}">
        <p14:creationId xmlns:p14="http://schemas.microsoft.com/office/powerpoint/2010/main" val="33885150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Poor Infrastructure</a:t>
            </a:r>
            <a:endParaRPr lang="en-US" dirty="0"/>
          </a:p>
        </p:txBody>
      </p:sp>
      <p:sp>
        <p:nvSpPr>
          <p:cNvPr id="3" name="Content Placeholder 2"/>
          <p:cNvSpPr>
            <a:spLocks noGrp="1"/>
          </p:cNvSpPr>
          <p:nvPr>
            <p:ph idx="1"/>
          </p:nvPr>
        </p:nvSpPr>
        <p:spPr/>
        <p:txBody>
          <a:bodyPr/>
          <a:lstStyle/>
          <a:p>
            <a:r>
              <a:rPr lang="en-US" dirty="0" smtClean="0"/>
              <a:t>Roads, bridges, ports and airports never finish (e.g., Philippines, and Brazil)</a:t>
            </a:r>
          </a:p>
          <a:p>
            <a:r>
              <a:rPr lang="en-US" dirty="0" smtClean="0"/>
              <a:t>Hard to move people and commodities around</a:t>
            </a:r>
          </a:p>
          <a:p>
            <a:r>
              <a:rPr lang="en-US" dirty="0" smtClean="0"/>
              <a:t>Lower productivity and competitiveness</a:t>
            </a:r>
            <a:endParaRPr lang="en-US" dirty="0"/>
          </a:p>
        </p:txBody>
      </p:sp>
    </p:spTree>
    <p:extLst>
      <p:ext uri="{BB962C8B-B14F-4D97-AF65-F5344CB8AC3E}">
        <p14:creationId xmlns:p14="http://schemas.microsoft.com/office/powerpoint/2010/main" val="8101813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Still EM Are Catching Up With:</a:t>
            </a:r>
            <a:endParaRPr lang="en-US" dirty="0"/>
          </a:p>
        </p:txBody>
      </p:sp>
      <p:sp>
        <p:nvSpPr>
          <p:cNvPr id="3" name="Content Placeholder 2"/>
          <p:cNvSpPr>
            <a:spLocks noGrp="1"/>
          </p:cNvSpPr>
          <p:nvPr>
            <p:ph idx="1"/>
          </p:nvPr>
        </p:nvSpPr>
        <p:spPr/>
        <p:txBody>
          <a:bodyPr>
            <a:normAutofit/>
          </a:bodyPr>
          <a:lstStyle/>
          <a:p>
            <a:r>
              <a:rPr lang="en-US" dirty="0" smtClean="0"/>
              <a:t>Trade Liberalization—opening domestic markets to foreign competition—market discipline</a:t>
            </a:r>
          </a:p>
          <a:p>
            <a:r>
              <a:rPr lang="en-US" dirty="0" smtClean="0"/>
              <a:t>Deregulation: Opening domestic markets to both domestic and foreign competition</a:t>
            </a:r>
          </a:p>
          <a:p>
            <a:r>
              <a:rPr lang="en-US" dirty="0" smtClean="0"/>
              <a:t>Lifting interest rate controls and letting currencies float, making easier to absorb external shocks (e.g., a hike in US interest rates).</a:t>
            </a:r>
          </a:p>
          <a:p>
            <a:r>
              <a:rPr lang="en-US" dirty="0" smtClean="0"/>
              <a:t>Privatization—selling government assets to investors</a:t>
            </a:r>
          </a:p>
          <a:p>
            <a:r>
              <a:rPr lang="en-US" dirty="0" smtClean="0"/>
              <a:t>Better corporate governance</a:t>
            </a:r>
          </a:p>
          <a:p>
            <a:r>
              <a:rPr lang="en-US" dirty="0" smtClean="0"/>
              <a:t>Economy and financial market size</a:t>
            </a:r>
            <a:endParaRPr lang="en-US" dirty="0"/>
          </a:p>
        </p:txBody>
      </p:sp>
    </p:spTree>
    <p:extLst>
      <p:ext uri="{BB962C8B-B14F-4D97-AF65-F5344CB8AC3E}">
        <p14:creationId xmlns:p14="http://schemas.microsoft.com/office/powerpoint/2010/main" val="2673194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Some Emerging Markets Have ”Graduated”</a:t>
            </a:r>
            <a:endParaRPr lang="en-US" dirty="0"/>
          </a:p>
        </p:txBody>
      </p:sp>
      <p:sp>
        <p:nvSpPr>
          <p:cNvPr id="3" name="Content Placeholder 2"/>
          <p:cNvSpPr>
            <a:spLocks noGrp="1"/>
          </p:cNvSpPr>
          <p:nvPr>
            <p:ph idx="1"/>
          </p:nvPr>
        </p:nvSpPr>
        <p:spPr/>
        <p:txBody>
          <a:bodyPr/>
          <a:lstStyle/>
          <a:p>
            <a:r>
              <a:rPr lang="en-US" dirty="0" smtClean="0"/>
              <a:t>But they haven’t become developed</a:t>
            </a:r>
          </a:p>
          <a:p>
            <a:r>
              <a:rPr lang="en-US" dirty="0" smtClean="0"/>
              <a:t>They remain rather “mature” emerging markets (e.g., BRICS)</a:t>
            </a:r>
            <a:endParaRPr lang="en-US" dirty="0"/>
          </a:p>
          <a:p>
            <a:pPr marL="0" indent="0">
              <a:buNone/>
            </a:pPr>
            <a:endParaRPr lang="en-US" dirty="0" smtClean="0"/>
          </a:p>
        </p:txBody>
      </p:sp>
    </p:spTree>
    <p:extLst>
      <p:ext uri="{BB962C8B-B14F-4D97-AF65-F5344CB8AC3E}">
        <p14:creationId xmlns:p14="http://schemas.microsoft.com/office/powerpoint/2010/main" val="7613709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While Others Emerging Have Made </a:t>
            </a:r>
            <a:r>
              <a:rPr lang="en-US" dirty="0"/>
              <a:t>A</a:t>
            </a:r>
            <a:r>
              <a:rPr lang="en-US" dirty="0" smtClean="0"/>
              <a:t> Detour</a:t>
            </a:r>
            <a:endParaRPr lang="en-US" dirty="0"/>
          </a:p>
        </p:txBody>
      </p:sp>
      <p:sp>
        <p:nvSpPr>
          <p:cNvPr id="3" name="Content Placeholder 2"/>
          <p:cNvSpPr>
            <a:spLocks noGrp="1"/>
          </p:cNvSpPr>
          <p:nvPr>
            <p:ph idx="1"/>
          </p:nvPr>
        </p:nvSpPr>
        <p:spPr/>
        <p:txBody>
          <a:bodyPr/>
          <a:lstStyle/>
          <a:p>
            <a:r>
              <a:rPr lang="en-US" dirty="0" smtClean="0"/>
              <a:t>Some emerging markets move backward from emerging to frontier, and sometimes, back to emerging, but never really graduate and become developed.</a:t>
            </a:r>
          </a:p>
          <a:p>
            <a:r>
              <a:rPr lang="en-US" dirty="0" smtClean="0"/>
              <a:t>The primary reason is the </a:t>
            </a:r>
            <a:r>
              <a:rPr lang="en-US" dirty="0"/>
              <a:t>m</a:t>
            </a:r>
            <a:r>
              <a:rPr lang="en-US" dirty="0" smtClean="0"/>
              <a:t>eddling of government with the free flow of capital (e.g., capital controls)</a:t>
            </a:r>
          </a:p>
          <a:p>
            <a:r>
              <a:rPr lang="en-US" dirty="0" smtClean="0"/>
              <a:t>Another reason is the shrinking of the size of the equity market.</a:t>
            </a:r>
            <a:endParaRPr lang="en-US" dirty="0"/>
          </a:p>
        </p:txBody>
      </p:sp>
    </p:spTree>
    <p:extLst>
      <p:ext uri="{BB962C8B-B14F-4D97-AF65-F5344CB8AC3E}">
        <p14:creationId xmlns:p14="http://schemas.microsoft.com/office/powerpoint/2010/main" val="9141097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Emerging Markets That Made The Detour</a:t>
            </a:r>
            <a:endParaRPr lang="en-US" dirty="0"/>
          </a:p>
        </p:txBody>
      </p:sp>
      <p:sp>
        <p:nvSpPr>
          <p:cNvPr id="3" name="Content Placeholder 2"/>
          <p:cNvSpPr>
            <a:spLocks noGrp="1"/>
          </p:cNvSpPr>
          <p:nvPr>
            <p:ph idx="1"/>
          </p:nvPr>
        </p:nvSpPr>
        <p:spPr/>
        <p:txBody>
          <a:bodyPr>
            <a:normAutofit lnSpcReduction="10000"/>
          </a:bodyPr>
          <a:lstStyle/>
          <a:p>
            <a:r>
              <a:rPr lang="en-US" dirty="0" smtClean="0"/>
              <a:t>Sri Lanka (2001) removed from the MSCI due to the size of its equity market and added to the frontier markets index.</a:t>
            </a:r>
          </a:p>
          <a:p>
            <a:r>
              <a:rPr lang="en-US" dirty="0" smtClean="0"/>
              <a:t>Pakistan (2008) removed from MSCI after the country initiated a price floor on stocks and added to the frontier index (2009).</a:t>
            </a:r>
          </a:p>
          <a:p>
            <a:r>
              <a:rPr lang="en-US" dirty="0" smtClean="0"/>
              <a:t>Greece made a detour from emerging in 1988 to a developed 2001, and back to emerging in 2013 and frontier in 2015 (due to the size of its equity market and capital controls.</a:t>
            </a:r>
          </a:p>
          <a:p>
            <a:r>
              <a:rPr lang="en-US" dirty="0" smtClean="0"/>
              <a:t>Argentina has made the detour several times over the last 100 years.</a:t>
            </a:r>
            <a:endParaRPr lang="en-US" dirty="0"/>
          </a:p>
        </p:txBody>
      </p:sp>
    </p:spTree>
    <p:extLst>
      <p:ext uri="{BB962C8B-B14F-4D97-AF65-F5344CB8AC3E}">
        <p14:creationId xmlns:p14="http://schemas.microsoft.com/office/powerpoint/2010/main" val="1024703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They Are (continued)</a:t>
            </a:r>
          </a:p>
        </p:txBody>
      </p:sp>
      <p:sp>
        <p:nvSpPr>
          <p:cNvPr id="3" name="Content Placeholder 2"/>
          <p:cNvSpPr>
            <a:spLocks noGrp="1"/>
          </p:cNvSpPr>
          <p:nvPr>
            <p:ph idx="1"/>
          </p:nvPr>
        </p:nvSpPr>
        <p:spPr/>
        <p:txBody>
          <a:bodyPr/>
          <a:lstStyle/>
          <a:p>
            <a:r>
              <a:rPr lang="en-US" dirty="0"/>
              <a:t>Economies that have some of the characteristics of developed economies like the transitioning from agriculture to manufacturing and services; adoption of  free market economy or mixed economy institutions; opening up to foreign trade and capital flows; and rising per capita GDP (e.g., China, South Africa).</a:t>
            </a:r>
          </a:p>
          <a:p>
            <a:r>
              <a:rPr lang="en-US" dirty="0"/>
              <a:t>But these characteristics aren’t sufficient to qualify them as developed economies</a:t>
            </a:r>
          </a:p>
        </p:txBody>
      </p:sp>
    </p:spTree>
    <p:extLst>
      <p:ext uri="{BB962C8B-B14F-4D97-AF65-F5344CB8AC3E}">
        <p14:creationId xmlns:p14="http://schemas.microsoft.com/office/powerpoint/2010/main" val="1545850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4400" dirty="0" smtClean="0"/>
              <a:t>Mature Emerging Versus Immature (Emerging) Markets</a:t>
            </a:r>
            <a:endParaRPr lang="en-US" sz="4400" dirty="0"/>
          </a:p>
        </p:txBody>
      </p:sp>
      <p:graphicFrame>
        <p:nvGraphicFramePr>
          <p:cNvPr id="5" name="Content Placeholder 4"/>
          <p:cNvGraphicFramePr>
            <a:graphicFrameLocks noGrp="1"/>
          </p:cNvGraphicFramePr>
          <p:nvPr>
            <p:ph idx="1"/>
            <p:extLst/>
          </p:nvPr>
        </p:nvGraphicFramePr>
        <p:xfrm>
          <a:off x="457194" y="2341880"/>
          <a:ext cx="8229606" cy="1483360"/>
        </p:xfrm>
        <a:graphic>
          <a:graphicData uri="http://schemas.openxmlformats.org/drawingml/2006/table">
            <a:tbl>
              <a:tblPr firstRow="1" bandRow="1">
                <a:tableStyleId>{5C22544A-7EE6-4342-B048-85BDC9FD1C3A}</a:tableStyleId>
              </a:tblPr>
              <a:tblGrid>
                <a:gridCol w="2743202"/>
                <a:gridCol w="2743202"/>
                <a:gridCol w="2743202"/>
              </a:tblGrid>
              <a:tr h="370840">
                <a:tc>
                  <a:txBody>
                    <a:bodyPr/>
                    <a:lstStyle/>
                    <a:p>
                      <a:r>
                        <a:rPr lang="en-US" dirty="0" smtClean="0"/>
                        <a:t>Criteria</a:t>
                      </a:r>
                      <a:endParaRPr lang="en-US" dirty="0"/>
                    </a:p>
                  </a:txBody>
                  <a:tcPr marL="91438" marR="91438"/>
                </a:tc>
                <a:tc>
                  <a:txBody>
                    <a:bodyPr/>
                    <a:lstStyle/>
                    <a:p>
                      <a:r>
                        <a:rPr lang="en-US" dirty="0" smtClean="0"/>
                        <a:t>Mature</a:t>
                      </a:r>
                      <a:endParaRPr lang="en-US" dirty="0"/>
                    </a:p>
                  </a:txBody>
                  <a:tcPr marL="91438" marR="91438"/>
                </a:tc>
                <a:tc>
                  <a:txBody>
                    <a:bodyPr/>
                    <a:lstStyle/>
                    <a:p>
                      <a:r>
                        <a:rPr lang="en-US" dirty="0" smtClean="0"/>
                        <a:t>Emerging</a:t>
                      </a:r>
                      <a:endParaRPr lang="en-US" dirty="0"/>
                    </a:p>
                  </a:txBody>
                  <a:tcPr marL="91438" marR="91438"/>
                </a:tc>
              </a:tr>
              <a:tr h="370840">
                <a:tc>
                  <a:txBody>
                    <a:bodyPr/>
                    <a:lstStyle/>
                    <a:p>
                      <a:r>
                        <a:rPr lang="en-US" dirty="0" smtClean="0"/>
                        <a:t>Investment Range</a:t>
                      </a:r>
                      <a:endParaRPr lang="en-US" dirty="0"/>
                    </a:p>
                  </a:txBody>
                  <a:tcPr marL="91438" marR="91438"/>
                </a:tc>
                <a:tc>
                  <a:txBody>
                    <a:bodyPr/>
                    <a:lstStyle/>
                    <a:p>
                      <a:r>
                        <a:rPr lang="en-US" dirty="0" smtClean="0"/>
                        <a:t>Broad</a:t>
                      </a:r>
                      <a:endParaRPr lang="en-US" dirty="0"/>
                    </a:p>
                  </a:txBody>
                  <a:tcPr marL="91438" marR="91438"/>
                </a:tc>
                <a:tc>
                  <a:txBody>
                    <a:bodyPr/>
                    <a:lstStyle/>
                    <a:p>
                      <a:r>
                        <a:rPr lang="en-US" dirty="0" smtClean="0"/>
                        <a:t>Limited</a:t>
                      </a:r>
                      <a:endParaRPr lang="en-US" dirty="0"/>
                    </a:p>
                  </a:txBody>
                  <a:tcPr marL="91438" marR="91438"/>
                </a:tc>
              </a:tr>
              <a:tr h="370840">
                <a:tc>
                  <a:txBody>
                    <a:bodyPr/>
                    <a:lstStyle/>
                    <a:p>
                      <a:r>
                        <a:rPr lang="en-US" dirty="0" smtClean="0"/>
                        <a:t>Degree of Transparency </a:t>
                      </a:r>
                      <a:endParaRPr lang="en-US" dirty="0"/>
                    </a:p>
                  </a:txBody>
                  <a:tcPr marL="91438" marR="91438"/>
                </a:tc>
                <a:tc>
                  <a:txBody>
                    <a:bodyPr/>
                    <a:lstStyle/>
                    <a:p>
                      <a:r>
                        <a:rPr lang="en-US" dirty="0" smtClean="0"/>
                        <a:t>High</a:t>
                      </a:r>
                      <a:endParaRPr lang="en-US" dirty="0"/>
                    </a:p>
                  </a:txBody>
                  <a:tcPr marL="91438" marR="91438"/>
                </a:tc>
                <a:tc>
                  <a:txBody>
                    <a:bodyPr/>
                    <a:lstStyle/>
                    <a:p>
                      <a:r>
                        <a:rPr lang="en-US" dirty="0" smtClean="0"/>
                        <a:t>Low</a:t>
                      </a:r>
                      <a:endParaRPr lang="en-US" dirty="0"/>
                    </a:p>
                  </a:txBody>
                  <a:tcPr marL="91438" marR="91438"/>
                </a:tc>
              </a:tr>
              <a:tr h="370840">
                <a:tc>
                  <a:txBody>
                    <a:bodyPr/>
                    <a:lstStyle/>
                    <a:p>
                      <a:r>
                        <a:rPr lang="en-US" dirty="0" smtClean="0"/>
                        <a:t>Investor Protection</a:t>
                      </a:r>
                      <a:endParaRPr lang="en-US" dirty="0"/>
                    </a:p>
                  </a:txBody>
                  <a:tcPr marL="91438" marR="91438"/>
                </a:tc>
                <a:tc>
                  <a:txBody>
                    <a:bodyPr/>
                    <a:lstStyle/>
                    <a:p>
                      <a:r>
                        <a:rPr lang="en-US" dirty="0" smtClean="0"/>
                        <a:t>High</a:t>
                      </a:r>
                      <a:endParaRPr lang="en-US" dirty="0"/>
                    </a:p>
                  </a:txBody>
                  <a:tcPr marL="91438" marR="91438"/>
                </a:tc>
                <a:tc>
                  <a:txBody>
                    <a:bodyPr/>
                    <a:lstStyle/>
                    <a:p>
                      <a:r>
                        <a:rPr lang="en-US" dirty="0" smtClean="0"/>
                        <a:t>Low</a:t>
                      </a:r>
                      <a:endParaRPr lang="en-US" dirty="0"/>
                    </a:p>
                  </a:txBody>
                  <a:tcPr marL="91438" marR="91438"/>
                </a:tc>
              </a:tr>
            </a:tbl>
          </a:graphicData>
        </a:graphic>
      </p:graphicFrame>
    </p:spTree>
    <p:extLst>
      <p:ext uri="{BB962C8B-B14F-4D97-AF65-F5344CB8AC3E}">
        <p14:creationId xmlns:p14="http://schemas.microsoft.com/office/powerpoint/2010/main" val="7332104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MORE CLASSIFICATIONS OF </a:t>
            </a:r>
            <a:br>
              <a:rPr lang="en-US" sz="2000" dirty="0" smtClean="0"/>
            </a:br>
            <a:r>
              <a:rPr lang="en-US" dirty="0" smtClean="0"/>
              <a:t>Emerging Markets</a:t>
            </a:r>
            <a:endParaRPr lang="en-US" dirty="0"/>
          </a:p>
        </p:txBody>
      </p:sp>
      <p:sp>
        <p:nvSpPr>
          <p:cNvPr id="3" name="Content Placeholder 2"/>
          <p:cNvSpPr>
            <a:spLocks noGrp="1"/>
          </p:cNvSpPr>
          <p:nvPr>
            <p:ph idx="1"/>
          </p:nvPr>
        </p:nvSpPr>
        <p:spPr/>
        <p:txBody>
          <a:bodyPr>
            <a:normAutofit fontScale="92500"/>
          </a:bodyPr>
          <a:lstStyle/>
          <a:p>
            <a:r>
              <a:rPr lang="en-US" dirty="0" smtClean="0"/>
              <a:t>The first examples that come to mind are Brazil, Russia, India, China, and South Africa (BRICS), though the list is longer, much longer, depending on the definition adopted. (See Appendix in Sharma’s book) </a:t>
            </a:r>
          </a:p>
          <a:p>
            <a:r>
              <a:rPr lang="en-US" dirty="0" smtClean="0"/>
              <a:t>(IMF, </a:t>
            </a:r>
            <a:r>
              <a:rPr lang="en-US" dirty="0" err="1" smtClean="0"/>
              <a:t>BRICS+next</a:t>
            </a:r>
            <a:r>
              <a:rPr lang="en-US" dirty="0" smtClean="0"/>
              <a:t> eleven, FTSE,S&amp;P</a:t>
            </a:r>
            <a:r>
              <a:rPr lang="en-US" dirty="0"/>
              <a:t>)</a:t>
            </a:r>
            <a:endParaRPr lang="en-US" dirty="0" smtClean="0"/>
          </a:p>
          <a:p>
            <a:r>
              <a:rPr lang="en-US" dirty="0"/>
              <a:t>http://</a:t>
            </a:r>
            <a:r>
              <a:rPr lang="en-US" dirty="0" err="1"/>
              <a:t>www.bloomberg.com</a:t>
            </a:r>
            <a:r>
              <a:rPr lang="en-US" dirty="0"/>
              <a:t>/news/photo-essays/2013-01-31/the-top-20-emerging-</a:t>
            </a:r>
            <a:r>
              <a:rPr lang="en-US" dirty="0" smtClean="0"/>
              <a:t>markets</a:t>
            </a:r>
            <a:endParaRPr lang="en-US" dirty="0">
              <a:hlinkClick r:id="rId2"/>
            </a:endParaRPr>
          </a:p>
          <a:p>
            <a:r>
              <a:rPr lang="en-US" dirty="0" smtClean="0">
                <a:hlinkClick r:id="rId2"/>
              </a:rPr>
              <a:t>http</a:t>
            </a:r>
            <a:r>
              <a:rPr lang="en-US" dirty="0">
                <a:hlinkClick r:id="rId2"/>
              </a:rPr>
              <a:t>://ccsi.columbia.edu/publications/emgp</a:t>
            </a:r>
            <a:r>
              <a:rPr lang="en-US" dirty="0" smtClean="0">
                <a:hlinkClick r:id="rId2"/>
              </a:rPr>
              <a:t>/</a:t>
            </a:r>
            <a:endParaRPr lang="en-US" dirty="0" smtClean="0"/>
          </a:p>
          <a:p>
            <a:r>
              <a:rPr lang="en-US" dirty="0" smtClean="0"/>
              <a:t>Columbia University EMGP, and Bloomberg).</a:t>
            </a:r>
          </a:p>
          <a:p>
            <a:r>
              <a:rPr lang="en-US" dirty="0" smtClean="0"/>
              <a:t>Other lists include the ten biggest emerging markets—alphabetically: Argentina, Brazil, China, India, Indonesia, Mexico, Poland, South Africa, and Turkey.</a:t>
            </a:r>
          </a:p>
        </p:txBody>
      </p:sp>
    </p:spTree>
    <p:extLst>
      <p:ext uri="{BB962C8B-B14F-4D97-AF65-F5344CB8AC3E}">
        <p14:creationId xmlns:p14="http://schemas.microsoft.com/office/powerpoint/2010/main" val="2655966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Bloomberg’s Top Ten Frontier Markets</a:t>
            </a:r>
            <a:endParaRPr lang="en-US" sz="4400"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Kenya</a:t>
            </a:r>
          </a:p>
          <a:p>
            <a:pPr marL="457200" indent="-457200">
              <a:buFont typeface="+mj-lt"/>
              <a:buAutoNum type="arabicPeriod"/>
            </a:pPr>
            <a:r>
              <a:rPr lang="en-US" dirty="0" smtClean="0"/>
              <a:t>Myanmar</a:t>
            </a:r>
          </a:p>
          <a:p>
            <a:pPr marL="457200" indent="-457200">
              <a:buFont typeface="+mj-lt"/>
              <a:buAutoNum type="arabicPeriod"/>
            </a:pPr>
            <a:r>
              <a:rPr lang="en-US" dirty="0" smtClean="0"/>
              <a:t>Romania</a:t>
            </a:r>
          </a:p>
          <a:p>
            <a:pPr marL="457200" indent="-457200">
              <a:buFont typeface="+mj-lt"/>
              <a:buAutoNum type="arabicPeriod"/>
            </a:pPr>
            <a:r>
              <a:rPr lang="en-US" dirty="0" smtClean="0"/>
              <a:t>Argentina</a:t>
            </a:r>
          </a:p>
          <a:p>
            <a:pPr marL="457200" indent="-457200">
              <a:buFont typeface="+mj-lt"/>
              <a:buAutoNum type="arabicPeriod"/>
            </a:pPr>
            <a:r>
              <a:rPr lang="en-US" dirty="0" smtClean="0"/>
              <a:t>Vietnam</a:t>
            </a:r>
          </a:p>
          <a:p>
            <a:pPr marL="457200" indent="-457200">
              <a:buFont typeface="+mj-lt"/>
              <a:buAutoNum type="arabicPeriod"/>
            </a:pPr>
            <a:r>
              <a:rPr lang="en-US" dirty="0" smtClean="0"/>
              <a:t>Nigeria</a:t>
            </a:r>
          </a:p>
          <a:p>
            <a:pPr marL="457200" indent="-457200">
              <a:buFont typeface="+mj-lt"/>
              <a:buAutoNum type="arabicPeriod"/>
            </a:pPr>
            <a:r>
              <a:rPr lang="en-US" dirty="0" smtClean="0"/>
              <a:t>Egypt</a:t>
            </a:r>
          </a:p>
          <a:p>
            <a:pPr marL="457200" indent="-457200">
              <a:buFont typeface="+mj-lt"/>
              <a:buAutoNum type="arabicPeriod"/>
            </a:pPr>
            <a:r>
              <a:rPr lang="en-US" dirty="0" smtClean="0"/>
              <a:t>Saudi Arabia</a:t>
            </a:r>
          </a:p>
          <a:p>
            <a:pPr marL="457200" indent="-457200">
              <a:buFont typeface="+mj-lt"/>
              <a:buAutoNum type="arabicPeriod"/>
            </a:pPr>
            <a:r>
              <a:rPr lang="en-US" dirty="0" smtClean="0"/>
              <a:t>Sri Lanka</a:t>
            </a:r>
          </a:p>
          <a:p>
            <a:pPr marL="457200" indent="-457200">
              <a:buFont typeface="+mj-lt"/>
              <a:buAutoNum type="arabicPeriod"/>
            </a:pPr>
            <a:r>
              <a:rPr lang="en-US" dirty="0" smtClean="0"/>
              <a:t>Ghana</a:t>
            </a:r>
            <a:endParaRPr lang="en-US" dirty="0"/>
          </a:p>
        </p:txBody>
      </p:sp>
    </p:spTree>
    <p:extLst>
      <p:ext uri="{BB962C8B-B14F-4D97-AF65-F5344CB8AC3E}">
        <p14:creationId xmlns:p14="http://schemas.microsoft.com/office/powerpoint/2010/main" val="22462906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Morgan Stanley Capital International (MSCI) Classification</a:t>
            </a:r>
            <a:endParaRPr lang="en-US" sz="3200" dirty="0"/>
          </a:p>
        </p:txBody>
      </p:sp>
      <p:sp>
        <p:nvSpPr>
          <p:cNvPr id="3" name="Content Placeholder 2"/>
          <p:cNvSpPr>
            <a:spLocks noGrp="1"/>
          </p:cNvSpPr>
          <p:nvPr>
            <p:ph idx="1"/>
          </p:nvPr>
        </p:nvSpPr>
        <p:spPr/>
        <p:txBody>
          <a:bodyPr/>
          <a:lstStyle/>
          <a:p>
            <a:r>
              <a:rPr lang="en-US" dirty="0"/>
              <a:t>https://www.msci.com/market-classification</a:t>
            </a:r>
          </a:p>
        </p:txBody>
      </p:sp>
    </p:spTree>
    <p:extLst>
      <p:ext uri="{BB962C8B-B14F-4D97-AF65-F5344CB8AC3E}">
        <p14:creationId xmlns:p14="http://schemas.microsoft.com/office/powerpoint/2010/main" val="40334638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Some of The Criteria Behind the Classifications</a:t>
            </a:r>
            <a:endParaRPr lang="en-US" sz="2800" dirty="0"/>
          </a:p>
        </p:txBody>
      </p:sp>
      <p:sp>
        <p:nvSpPr>
          <p:cNvPr id="3" name="Content Placeholder 2"/>
          <p:cNvSpPr>
            <a:spLocks noGrp="1"/>
          </p:cNvSpPr>
          <p:nvPr>
            <p:ph idx="1"/>
          </p:nvPr>
        </p:nvSpPr>
        <p:spPr/>
        <p:txBody>
          <a:bodyPr/>
          <a:lstStyle/>
          <a:p>
            <a:r>
              <a:rPr lang="en-US" dirty="0" smtClean="0"/>
              <a:t>Market Capitalization</a:t>
            </a:r>
          </a:p>
          <a:p>
            <a:r>
              <a:rPr lang="en-US" dirty="0" smtClean="0"/>
              <a:t>Market float</a:t>
            </a:r>
          </a:p>
          <a:p>
            <a:r>
              <a:rPr lang="en-US" dirty="0" smtClean="0"/>
              <a:t>Number of companies listed</a:t>
            </a:r>
          </a:p>
          <a:p>
            <a:r>
              <a:rPr lang="en-US" dirty="0" smtClean="0"/>
              <a:t>Fairness and transparency rules</a:t>
            </a:r>
          </a:p>
          <a:p>
            <a:r>
              <a:rPr lang="en-US" dirty="0" smtClean="0"/>
              <a:t>Foreign </a:t>
            </a:r>
            <a:r>
              <a:rPr lang="en-US" smtClean="0"/>
              <a:t>capital inflows</a:t>
            </a:r>
            <a:endParaRPr lang="en-US" dirty="0"/>
          </a:p>
        </p:txBody>
      </p:sp>
    </p:spTree>
    <p:extLst>
      <p:ext uri="{BB962C8B-B14F-4D97-AF65-F5344CB8AC3E}">
        <p14:creationId xmlns:p14="http://schemas.microsoft.com/office/powerpoint/2010/main" val="14128116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Why They Are Important:</a:t>
            </a:r>
            <a:endParaRPr lang="en-US" sz="4800" dirty="0"/>
          </a:p>
        </p:txBody>
      </p:sp>
      <p:sp>
        <p:nvSpPr>
          <p:cNvPr id="3" name="Content Placeholder 2"/>
          <p:cNvSpPr>
            <a:spLocks noGrp="1"/>
          </p:cNvSpPr>
          <p:nvPr>
            <p:ph idx="1"/>
          </p:nvPr>
        </p:nvSpPr>
        <p:spPr/>
        <p:txBody>
          <a:bodyPr>
            <a:normAutofit/>
          </a:bodyPr>
          <a:lstStyle/>
          <a:p>
            <a:r>
              <a:rPr lang="en-US" dirty="0"/>
              <a:t>Higher Returns And Diversification</a:t>
            </a:r>
          </a:p>
          <a:p>
            <a:r>
              <a:rPr lang="en-US" dirty="0" smtClean="0"/>
              <a:t>Fast growth—Emerging markets grow exponentially vis-à-vis</a:t>
            </a:r>
            <a:r>
              <a:rPr lang="en-US" dirty="0"/>
              <a:t> </a:t>
            </a:r>
            <a:r>
              <a:rPr lang="en-US" dirty="0" smtClean="0"/>
              <a:t>mature markets, which grow linearly.</a:t>
            </a:r>
          </a:p>
          <a:p>
            <a:r>
              <a:rPr lang="en-US" dirty="0" smtClean="0"/>
              <a:t>In the last decade, all ten fastest growing economies were  emerging market economies; and eight of those were frontier economies.</a:t>
            </a:r>
          </a:p>
          <a:p>
            <a:r>
              <a:rPr lang="en-US" dirty="0" smtClean="0"/>
              <a:t>Fast growth means higher returns over the long term</a:t>
            </a:r>
          </a:p>
          <a:p>
            <a:r>
              <a:rPr lang="en-US" dirty="0" smtClean="0"/>
              <a:t>That attracts global capital, as it searches for higher returns and diversification around the globe. </a:t>
            </a:r>
          </a:p>
        </p:txBody>
      </p:sp>
    </p:spTree>
    <p:extLst>
      <p:ext uri="{BB962C8B-B14F-4D97-AF65-F5344CB8AC3E}">
        <p14:creationId xmlns:p14="http://schemas.microsoft.com/office/powerpoint/2010/main" val="7288223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2857"/>
            <a:ext cx="8229600" cy="1600200"/>
          </a:xfrm>
        </p:spPr>
        <p:txBody>
          <a:bodyPr>
            <a:noAutofit/>
          </a:bodyPr>
          <a:lstStyle/>
          <a:p>
            <a:r>
              <a:rPr lang="en-US" sz="4000" dirty="0" smtClean="0"/>
              <a:t>How Emerging Markets Compare To The Rest Of The World</a:t>
            </a:r>
            <a:endParaRPr lang="en-US" sz="4000" dirty="0"/>
          </a:p>
        </p:txBody>
      </p:sp>
      <p:pic>
        <p:nvPicPr>
          <p:cNvPr id="4" name="Content Placeholder 3"/>
          <p:cNvPicPr>
            <a:picLocks noGrp="1" noChangeAspect="1"/>
          </p:cNvPicPr>
          <p:nvPr>
            <p:ph idx="1"/>
          </p:nvPr>
        </p:nvPicPr>
        <p:blipFill>
          <a:blip r:embed="rId2"/>
          <a:stretch>
            <a:fillRect/>
          </a:stretch>
        </p:blipFill>
        <p:spPr>
          <a:xfrm>
            <a:off x="839289" y="2076189"/>
            <a:ext cx="7465422" cy="4525963"/>
          </a:xfrm>
        </p:spPr>
      </p:pic>
    </p:spTree>
    <p:extLst>
      <p:ext uri="{BB962C8B-B14F-4D97-AF65-F5344CB8AC3E}">
        <p14:creationId xmlns:p14="http://schemas.microsoft.com/office/powerpoint/2010/main" val="28293598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2209800"/>
          </a:xfrm>
        </p:spPr>
        <p:txBody>
          <a:bodyPr/>
          <a:lstStyle/>
          <a:p>
            <a:r>
              <a:rPr lang="en-US" dirty="0" smtClean="0"/>
              <a:t>India And China To Lead Emerging EM Economies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53533" y="1600200"/>
            <a:ext cx="6350000" cy="3810000"/>
          </a:xfrm>
          <a:prstGeom prst="rect">
            <a:avLst/>
          </a:prstGeom>
        </p:spPr>
      </p:pic>
    </p:spTree>
    <p:extLst>
      <p:ext uri="{BB962C8B-B14F-4D97-AF65-F5344CB8AC3E}">
        <p14:creationId xmlns:p14="http://schemas.microsoft.com/office/powerpoint/2010/main" val="8928102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364" y="563671"/>
            <a:ext cx="6833027" cy="1486208"/>
          </a:xfrm>
        </p:spPr>
        <p:txBody>
          <a:bodyPr>
            <a:normAutofit fontScale="90000"/>
          </a:bodyPr>
          <a:lstStyle/>
          <a:p>
            <a:r>
              <a:rPr lang="en-US" sz="3600" dirty="0" smtClean="0"/>
              <a:t>GEM outperformed Developed Markets over the last decade</a:t>
            </a:r>
            <a:endParaRPr lang="en-US" sz="3600" dirty="0"/>
          </a:p>
        </p:txBody>
      </p:sp>
      <p:sp>
        <p:nvSpPr>
          <p:cNvPr id="3" name="Content Placeholder 2"/>
          <p:cNvSpPr>
            <a:spLocks noGrp="1"/>
          </p:cNvSpPr>
          <p:nvPr>
            <p:ph idx="1"/>
          </p:nvPr>
        </p:nvSpPr>
        <p:spPr>
          <a:xfrm>
            <a:off x="457200" y="2376815"/>
            <a:ext cx="8229600" cy="2996852"/>
          </a:xfrm>
        </p:spPr>
        <p:txBody>
          <a:bodyPr/>
          <a:lstStyle/>
          <a:p>
            <a:r>
              <a:rPr lang="en-US" dirty="0" smtClean="0"/>
              <a:t>International Stocks (ex-US) 19%</a:t>
            </a:r>
          </a:p>
          <a:p>
            <a:r>
              <a:rPr lang="en-US" dirty="0" smtClean="0"/>
              <a:t>European Region 18%</a:t>
            </a:r>
          </a:p>
          <a:p>
            <a:r>
              <a:rPr lang="en-US" dirty="0" smtClean="0"/>
              <a:t>US 9.1%</a:t>
            </a:r>
          </a:p>
          <a:p>
            <a:r>
              <a:rPr lang="en-US" dirty="0" smtClean="0"/>
              <a:t>Emerging markets 26%</a:t>
            </a:r>
          </a:p>
          <a:p>
            <a:r>
              <a:rPr lang="en-US" dirty="0" smtClean="0"/>
              <a:t>Latin America 25%</a:t>
            </a:r>
          </a:p>
          <a:p>
            <a:r>
              <a:rPr lang="en-US" dirty="0" smtClean="0"/>
              <a:t>Pacific Region 27%</a:t>
            </a:r>
            <a:endParaRPr lang="en-US" dirty="0"/>
          </a:p>
        </p:txBody>
      </p:sp>
      <p:pic>
        <p:nvPicPr>
          <p:cNvPr id="4" name="Picture 3"/>
          <p:cNvPicPr>
            <a:picLocks noChangeAspect="1"/>
          </p:cNvPicPr>
          <p:nvPr/>
        </p:nvPicPr>
        <p:blipFill>
          <a:blip r:embed="rId2"/>
          <a:stretch>
            <a:fillRect/>
          </a:stretch>
        </p:blipFill>
        <p:spPr>
          <a:xfrm>
            <a:off x="0" y="120015"/>
            <a:ext cx="9144000" cy="6617970"/>
          </a:xfrm>
          <a:prstGeom prst="rect">
            <a:avLst/>
          </a:prstGeom>
        </p:spPr>
      </p:pic>
    </p:spTree>
    <p:extLst>
      <p:ext uri="{BB962C8B-B14F-4D97-AF65-F5344CB8AC3E}">
        <p14:creationId xmlns:p14="http://schemas.microsoft.com/office/powerpoint/2010/main" val="15623903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With Higher Returns Come Higher Risks</a:t>
            </a:r>
            <a:endParaRPr lang="en-US" sz="4400" dirty="0"/>
          </a:p>
        </p:txBody>
      </p:sp>
      <p:sp>
        <p:nvSpPr>
          <p:cNvPr id="3" name="Content Placeholder 2"/>
          <p:cNvSpPr>
            <a:spLocks noGrp="1"/>
          </p:cNvSpPr>
          <p:nvPr>
            <p:ph idx="1"/>
          </p:nvPr>
        </p:nvSpPr>
        <p:spPr/>
        <p:txBody>
          <a:bodyPr>
            <a:normAutofit lnSpcReduction="10000"/>
          </a:bodyPr>
          <a:lstStyle/>
          <a:p>
            <a:r>
              <a:rPr lang="en-US" dirty="0" smtClean="0"/>
              <a:t>South Korea’s market gained 400% between 1986 and 1989, but dropped by 40% in 1990</a:t>
            </a:r>
          </a:p>
          <a:p>
            <a:r>
              <a:rPr lang="en-US" dirty="0" smtClean="0"/>
              <a:t>Taiwan’s market gained 1000% between the beginning of 1987 and the beginning of 1990, but it lost 80% of its value by the end of 1990.</a:t>
            </a:r>
          </a:p>
          <a:p>
            <a:r>
              <a:rPr lang="en-US" dirty="0" smtClean="0"/>
              <a:t>China’s stock market gained 600% for the period 2006-8</a:t>
            </a:r>
          </a:p>
          <a:p>
            <a:r>
              <a:rPr lang="en-US" dirty="0" smtClean="0"/>
              <a:t>Greek stock market gained 500% in 1999-2000, but lost all most of it in the next three years. Now, it trades near all time low.</a:t>
            </a:r>
          </a:p>
          <a:p>
            <a:r>
              <a:rPr lang="en-US" dirty="0" smtClean="0"/>
              <a:t>Brazil’s market, up 60% for the year, but has been performing terribly over the last five years.</a:t>
            </a:r>
            <a:endParaRPr lang="en-US" dirty="0"/>
          </a:p>
        </p:txBody>
      </p:sp>
    </p:spTree>
    <p:extLst>
      <p:ext uri="{BB962C8B-B14F-4D97-AF65-F5344CB8AC3E}">
        <p14:creationId xmlns:p14="http://schemas.microsoft.com/office/powerpoint/2010/main" val="12642169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What They Are (continued)</a:t>
            </a:r>
            <a:endParaRPr lang="en-US" dirty="0"/>
          </a:p>
        </p:txBody>
      </p:sp>
      <p:sp>
        <p:nvSpPr>
          <p:cNvPr id="3" name="Content Placeholder 2"/>
          <p:cNvSpPr>
            <a:spLocks noGrp="1"/>
          </p:cNvSpPr>
          <p:nvPr>
            <p:ph idx="1"/>
          </p:nvPr>
        </p:nvSpPr>
        <p:spPr/>
        <p:txBody>
          <a:bodyPr/>
          <a:lstStyle/>
          <a:p>
            <a:r>
              <a:rPr lang="en-US" dirty="0" smtClean="0"/>
              <a:t>That’s why they are also known under different names, “Less </a:t>
            </a:r>
            <a:r>
              <a:rPr lang="en-US" dirty="0"/>
              <a:t>D</a:t>
            </a:r>
            <a:r>
              <a:rPr lang="en-US" dirty="0" smtClean="0"/>
              <a:t>eveloped,” Newly </a:t>
            </a:r>
            <a:r>
              <a:rPr lang="en-US" dirty="0"/>
              <a:t>I</a:t>
            </a:r>
            <a:r>
              <a:rPr lang="en-US" dirty="0" smtClean="0"/>
              <a:t>ndustrialized </a:t>
            </a:r>
            <a:r>
              <a:rPr lang="en-US" dirty="0"/>
              <a:t>C</a:t>
            </a:r>
            <a:r>
              <a:rPr lang="en-US" dirty="0" smtClean="0"/>
              <a:t>ountries (NICs), though these are old names.</a:t>
            </a:r>
          </a:p>
          <a:p>
            <a:r>
              <a:rPr lang="en-US" dirty="0" smtClean="0"/>
              <a:t>But there is a new name, too “</a:t>
            </a:r>
            <a:r>
              <a:rPr lang="en-US" b="1" dirty="0" smtClean="0"/>
              <a:t>Frontier </a:t>
            </a:r>
            <a:r>
              <a:rPr lang="en-US" b="1" dirty="0"/>
              <a:t>E</a:t>
            </a:r>
            <a:r>
              <a:rPr lang="en-US" b="1" dirty="0" smtClean="0"/>
              <a:t>conomies</a:t>
            </a:r>
            <a:r>
              <a:rPr lang="en-US" dirty="0" smtClean="0"/>
              <a:t>” to describe countries like Vietnam, Nigeria, Saudi Arabia, Egypt, and Romania.</a:t>
            </a:r>
          </a:p>
          <a:p>
            <a:pPr marL="0" indent="0">
              <a:buNone/>
            </a:pPr>
            <a:endParaRPr lang="en-US" dirty="0"/>
          </a:p>
        </p:txBody>
      </p:sp>
    </p:spTree>
    <p:extLst>
      <p:ext uri="{BB962C8B-B14F-4D97-AF65-F5344CB8AC3E}">
        <p14:creationId xmlns:p14="http://schemas.microsoft.com/office/powerpoint/2010/main" val="7324023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Emerging Market Performance Since 1987</a:t>
            </a:r>
            <a:endParaRPr lang="en-US" sz="3200" dirty="0"/>
          </a:p>
        </p:txBody>
      </p:sp>
      <p:pic>
        <p:nvPicPr>
          <p:cNvPr id="4" name="Content Placeholder 3"/>
          <p:cNvPicPr>
            <a:picLocks noGrp="1" noChangeAspect="1"/>
          </p:cNvPicPr>
          <p:nvPr>
            <p:ph idx="1"/>
          </p:nvPr>
        </p:nvPicPr>
        <p:blipFill>
          <a:blip r:embed="rId2"/>
          <a:stretch>
            <a:fillRect/>
          </a:stretch>
        </p:blipFill>
        <p:spPr>
          <a:xfrm>
            <a:off x="1506130" y="1600200"/>
            <a:ext cx="6131740" cy="4525963"/>
          </a:xfrm>
        </p:spPr>
      </p:pic>
    </p:spTree>
    <p:extLst>
      <p:ext uri="{BB962C8B-B14F-4D97-AF65-F5344CB8AC3E}">
        <p14:creationId xmlns:p14="http://schemas.microsoft.com/office/powerpoint/2010/main" val="3355769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Emerging VERSUS Frontier market performance</a:t>
            </a:r>
            <a:endParaRPr lang="en-US" sz="3600" dirty="0"/>
          </a:p>
        </p:txBody>
      </p:sp>
      <p:pic>
        <p:nvPicPr>
          <p:cNvPr id="4" name="Content Placeholder 3"/>
          <p:cNvPicPr>
            <a:picLocks noGrp="1" noChangeAspect="1"/>
          </p:cNvPicPr>
          <p:nvPr>
            <p:ph idx="1"/>
          </p:nvPr>
        </p:nvPicPr>
        <p:blipFill>
          <a:blip r:embed="rId2"/>
          <a:stretch>
            <a:fillRect/>
          </a:stretch>
        </p:blipFill>
        <p:spPr>
          <a:xfrm>
            <a:off x="965191" y="1600200"/>
            <a:ext cx="7213618" cy="4525963"/>
          </a:xfrm>
        </p:spPr>
      </p:pic>
    </p:spTree>
    <p:extLst>
      <p:ext uri="{BB962C8B-B14F-4D97-AF65-F5344CB8AC3E}">
        <p14:creationId xmlns:p14="http://schemas.microsoft.com/office/powerpoint/2010/main" val="26089625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What Drives Emerging Market Performance</a:t>
            </a:r>
            <a:endParaRPr lang="en-US" sz="3600" dirty="0"/>
          </a:p>
        </p:txBody>
      </p:sp>
      <p:sp>
        <p:nvSpPr>
          <p:cNvPr id="3" name="Content Placeholder 2"/>
          <p:cNvSpPr>
            <a:spLocks noGrp="1"/>
          </p:cNvSpPr>
          <p:nvPr>
            <p:ph idx="1"/>
          </p:nvPr>
        </p:nvSpPr>
        <p:spPr/>
        <p:txBody>
          <a:bodyPr>
            <a:normAutofit lnSpcReduction="10000"/>
          </a:bodyPr>
          <a:lstStyle/>
          <a:p>
            <a:r>
              <a:rPr lang="en-US" dirty="0" smtClean="0"/>
              <a:t>Major political changes like the appointment of a pro-market pre-minister or finance minister</a:t>
            </a:r>
          </a:p>
          <a:p>
            <a:r>
              <a:rPr lang="en-US" dirty="0" smtClean="0"/>
              <a:t>The resignation or impeachment of a pro-labor or socialist leader</a:t>
            </a:r>
          </a:p>
          <a:p>
            <a:r>
              <a:rPr lang="en-US" dirty="0" smtClean="0"/>
              <a:t>Privatization and deregulation</a:t>
            </a:r>
          </a:p>
          <a:p>
            <a:r>
              <a:rPr lang="en-US" b="1" dirty="0" smtClean="0"/>
              <a:t>Foreign capital inflows</a:t>
            </a:r>
          </a:p>
          <a:p>
            <a:r>
              <a:rPr lang="en-US" dirty="0" smtClean="0"/>
              <a:t>Economic growth</a:t>
            </a:r>
          </a:p>
          <a:p>
            <a:r>
              <a:rPr lang="en-US" dirty="0" smtClean="0"/>
              <a:t>Rising commodity prices—For commodity rich emerging market economies</a:t>
            </a:r>
          </a:p>
          <a:p>
            <a:r>
              <a:rPr lang="en-US" dirty="0" smtClean="0"/>
              <a:t>A young, growing population, entering the workforce at home.</a:t>
            </a:r>
            <a:endParaRPr lang="en-US" dirty="0"/>
          </a:p>
        </p:txBody>
      </p:sp>
    </p:spTree>
    <p:extLst>
      <p:ext uri="{BB962C8B-B14F-4D97-AF65-F5344CB8AC3E}">
        <p14:creationId xmlns:p14="http://schemas.microsoft.com/office/powerpoint/2010/main" val="29393837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Market Volatility Around The World</a:t>
            </a:r>
            <a:endParaRPr lang="en-US" sz="4000" dirty="0"/>
          </a:p>
        </p:txBody>
      </p:sp>
      <p:sp>
        <p:nvSpPr>
          <p:cNvPr id="3" name="Content Placeholder 2"/>
          <p:cNvSpPr>
            <a:spLocks noGrp="1"/>
          </p:cNvSpPr>
          <p:nvPr>
            <p:ph idx="1"/>
          </p:nvPr>
        </p:nvSpPr>
        <p:spPr/>
        <p:txBody>
          <a:bodyPr/>
          <a:lstStyle/>
          <a:p>
            <a:r>
              <a:rPr lang="en-US" dirty="0"/>
              <a:t>http://</a:t>
            </a:r>
            <a:r>
              <a:rPr lang="en-US" dirty="0" err="1"/>
              <a:t>www.investmentfrontier.com</a:t>
            </a:r>
            <a:r>
              <a:rPr lang="en-US" dirty="0"/>
              <a:t>/2016/07/25/most-volatile-stock-markets-world/</a:t>
            </a:r>
          </a:p>
        </p:txBody>
      </p:sp>
    </p:spTree>
    <p:extLst>
      <p:ext uri="{BB962C8B-B14F-4D97-AF65-F5344CB8AC3E}">
        <p14:creationId xmlns:p14="http://schemas.microsoft.com/office/powerpoint/2010/main" val="3518010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Invest </a:t>
            </a:r>
            <a:r>
              <a:rPr lang="en-US" smtClean="0"/>
              <a:t>(the macro factor)</a:t>
            </a:r>
            <a:endParaRPr lang="en-US" dirty="0"/>
          </a:p>
        </p:txBody>
      </p:sp>
      <p:sp>
        <p:nvSpPr>
          <p:cNvPr id="3" name="Content Placeholder 2"/>
          <p:cNvSpPr>
            <a:spLocks noGrp="1"/>
          </p:cNvSpPr>
          <p:nvPr>
            <p:ph idx="1"/>
          </p:nvPr>
        </p:nvSpPr>
        <p:spPr/>
        <p:txBody>
          <a:bodyPr/>
          <a:lstStyle/>
          <a:p>
            <a:r>
              <a:rPr lang="en-US" dirty="0" smtClean="0"/>
              <a:t>Countries that have either current account surpluses or well funded deficits</a:t>
            </a:r>
          </a:p>
          <a:p>
            <a:r>
              <a:rPr lang="en-US" dirty="0" smtClean="0"/>
              <a:t>Countries with a “normal” population pyramid</a:t>
            </a:r>
          </a:p>
          <a:p>
            <a:r>
              <a:rPr lang="en-US" dirty="0" smtClean="0"/>
              <a:t>Avoid countries dependent on hot money that fuels bubbles</a:t>
            </a:r>
          </a:p>
          <a:p>
            <a:r>
              <a:rPr lang="en-US" dirty="0" smtClean="0"/>
              <a:t>Avoid countries with “abnormal” population pyramids</a:t>
            </a:r>
            <a:endParaRPr lang="en-US" dirty="0"/>
          </a:p>
        </p:txBody>
      </p:sp>
    </p:spTree>
    <p:extLst>
      <p:ext uri="{BB962C8B-B14F-4D97-AF65-F5344CB8AC3E}">
        <p14:creationId xmlns:p14="http://schemas.microsoft.com/office/powerpoint/2010/main" val="18402984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To Invest (the micro factor)</a:t>
            </a:r>
            <a:endParaRPr lang="en-US" dirty="0"/>
          </a:p>
        </p:txBody>
      </p:sp>
      <p:sp>
        <p:nvSpPr>
          <p:cNvPr id="3" name="Content Placeholder 2"/>
          <p:cNvSpPr>
            <a:spLocks noGrp="1"/>
          </p:cNvSpPr>
          <p:nvPr>
            <p:ph idx="1"/>
          </p:nvPr>
        </p:nvSpPr>
        <p:spPr/>
        <p:txBody>
          <a:bodyPr/>
          <a:lstStyle/>
          <a:p>
            <a:r>
              <a:rPr lang="en-US" dirty="0" smtClean="0"/>
              <a:t>Construction sector—EM need to build their infrastructure, and that creates good opportunities for companies that are engaged in this sector.</a:t>
            </a:r>
          </a:p>
          <a:p>
            <a:r>
              <a:rPr lang="en-US" dirty="0" smtClean="0"/>
              <a:t>Consumer sector—The rise of a middle class creates demand for discretionary items like autos and appliances.</a:t>
            </a:r>
          </a:p>
          <a:p>
            <a:r>
              <a:rPr lang="en-US" dirty="0" smtClean="0"/>
              <a:t>Banking sector—the growth in construction and consumer sectors fosters the development of financial intermediaries and financial markets</a:t>
            </a:r>
          </a:p>
          <a:p>
            <a:r>
              <a:rPr lang="en-US" dirty="0" smtClean="0"/>
              <a:t>The development of financial markets allows EM governments and corporations to issue debt.</a:t>
            </a:r>
          </a:p>
          <a:p>
            <a:endParaRPr lang="en-US" dirty="0"/>
          </a:p>
        </p:txBody>
      </p:sp>
    </p:spTree>
    <p:extLst>
      <p:ext uri="{BB962C8B-B14F-4D97-AF65-F5344CB8AC3E}">
        <p14:creationId xmlns:p14="http://schemas.microsoft.com/office/powerpoint/2010/main" val="165480131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How To Invest In Emerging Markets</a:t>
            </a:r>
            <a:endParaRPr lang="en-US" sz="4400" dirty="0"/>
          </a:p>
        </p:txBody>
      </p:sp>
      <p:sp>
        <p:nvSpPr>
          <p:cNvPr id="3" name="Content Placeholder 2"/>
          <p:cNvSpPr>
            <a:spLocks noGrp="1"/>
          </p:cNvSpPr>
          <p:nvPr>
            <p:ph idx="1"/>
          </p:nvPr>
        </p:nvSpPr>
        <p:spPr/>
        <p:txBody>
          <a:bodyPr>
            <a:normAutofit fontScale="92500"/>
          </a:bodyPr>
          <a:lstStyle/>
          <a:p>
            <a:r>
              <a:rPr lang="en-US" dirty="0" smtClean="0"/>
              <a:t>Buy commodities—many EM are commodity exporters</a:t>
            </a:r>
          </a:p>
          <a:p>
            <a:r>
              <a:rPr lang="en-US" dirty="0" smtClean="0"/>
              <a:t>Buy debt—EM debt pays higher rates</a:t>
            </a:r>
          </a:p>
          <a:p>
            <a:r>
              <a:rPr lang="en-US" dirty="0" smtClean="0"/>
              <a:t>Buy a diversified fund like EEM or a Mutual Fund like Templeton’s Emerging Market Fund (TAEMX)</a:t>
            </a:r>
          </a:p>
          <a:p>
            <a:pPr lvl="1"/>
            <a:r>
              <a:rPr lang="en-US" dirty="0" smtClean="0"/>
              <a:t>http</a:t>
            </a:r>
            <a:r>
              <a:rPr lang="en-US" dirty="0"/>
              <a:t>://finance.yahoo.com/chart/EEM</a:t>
            </a:r>
            <a:endParaRPr lang="en-US" dirty="0" smtClean="0"/>
          </a:p>
          <a:p>
            <a:r>
              <a:rPr lang="en-US" dirty="0" smtClean="0"/>
              <a:t>Buy into individual country funds like DEM, EWZ, IFN,RUSS</a:t>
            </a:r>
          </a:p>
          <a:p>
            <a:r>
              <a:rPr lang="en-US" dirty="0" smtClean="0"/>
              <a:t>Buy into individual companies listed in US exchanges like PBR, BABA, and CML, ASA</a:t>
            </a:r>
          </a:p>
          <a:p>
            <a:r>
              <a:rPr lang="en-US" dirty="0" smtClean="0"/>
              <a:t>Buy companies listed in the local exchanges</a:t>
            </a:r>
          </a:p>
          <a:p>
            <a:r>
              <a:rPr lang="en-US" dirty="0" smtClean="0"/>
              <a:t>Buy large multinationals that benefit from rising trade flows between </a:t>
            </a:r>
            <a:r>
              <a:rPr lang="en-US" dirty="0"/>
              <a:t>e</a:t>
            </a:r>
            <a:r>
              <a:rPr lang="en-US" dirty="0" smtClean="0"/>
              <a:t>merging global </a:t>
            </a:r>
            <a:r>
              <a:rPr lang="en-US" dirty="0"/>
              <a:t>e</a:t>
            </a:r>
            <a:r>
              <a:rPr lang="en-US" dirty="0" smtClean="0"/>
              <a:t>conomies and mature economies </a:t>
            </a:r>
            <a:r>
              <a:rPr lang="en-US" dirty="0"/>
              <a:t>(</a:t>
            </a:r>
            <a:r>
              <a:rPr lang="en-US" dirty="0" smtClean="0"/>
              <a:t>consumer companies).</a:t>
            </a:r>
            <a:endParaRPr lang="en-US" dirty="0"/>
          </a:p>
        </p:txBody>
      </p:sp>
    </p:spTree>
    <p:extLst>
      <p:ext uri="{BB962C8B-B14F-4D97-AF65-F5344CB8AC3E}">
        <p14:creationId xmlns:p14="http://schemas.microsoft.com/office/powerpoint/2010/main" val="295350279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a:t>
            </a:r>
            <a:endParaRPr lang="en-US" dirty="0"/>
          </a:p>
        </p:txBody>
      </p:sp>
      <p:sp>
        <p:nvSpPr>
          <p:cNvPr id="3" name="Content Placeholder 2"/>
          <p:cNvSpPr>
            <a:spLocks noGrp="1"/>
          </p:cNvSpPr>
          <p:nvPr>
            <p:ph idx="1"/>
          </p:nvPr>
        </p:nvSpPr>
        <p:spPr/>
        <p:txBody>
          <a:bodyPr>
            <a:normAutofit/>
          </a:bodyPr>
          <a:lstStyle/>
          <a:p>
            <a:r>
              <a:rPr lang="en-US" dirty="0" smtClean="0"/>
              <a:t>Caterpillar—sells construction and mining equipment to China</a:t>
            </a:r>
          </a:p>
          <a:p>
            <a:r>
              <a:rPr lang="en-US" dirty="0" smtClean="0"/>
              <a:t>Yum Brands—The parent company of Kentucky Fried Chicken and Pizza Hut—big in China</a:t>
            </a:r>
          </a:p>
          <a:p>
            <a:r>
              <a:rPr lang="en-US" dirty="0" smtClean="0"/>
              <a:t>McDonald’s and Coca Cola—popular brands</a:t>
            </a:r>
          </a:p>
          <a:p>
            <a:r>
              <a:rPr lang="en-US" dirty="0" smtClean="0"/>
              <a:t>Starbucks—China is the “next frontier”</a:t>
            </a:r>
          </a:p>
          <a:p>
            <a:pPr marL="0" indent="0">
              <a:buNone/>
            </a:pPr>
            <a:endParaRPr lang="en-US" dirty="0"/>
          </a:p>
          <a:p>
            <a:pPr marL="0" indent="0">
              <a:buNone/>
            </a:pPr>
            <a:r>
              <a:rPr lang="en-US" dirty="0" smtClean="0"/>
              <a:t>You can also buy smaller companies from emerging markets that have exposure to large emerging markets</a:t>
            </a:r>
            <a:endParaRPr lang="en-US" dirty="0"/>
          </a:p>
        </p:txBody>
      </p:sp>
    </p:spTree>
    <p:extLst>
      <p:ext uri="{BB962C8B-B14F-4D97-AF65-F5344CB8AC3E}">
        <p14:creationId xmlns:p14="http://schemas.microsoft.com/office/powerpoint/2010/main" val="42201233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Like:</a:t>
            </a:r>
            <a:endParaRPr lang="en-US" dirty="0"/>
          </a:p>
        </p:txBody>
      </p:sp>
      <p:sp>
        <p:nvSpPr>
          <p:cNvPr id="3" name="Content Placeholder 2"/>
          <p:cNvSpPr>
            <a:spLocks noGrp="1"/>
          </p:cNvSpPr>
          <p:nvPr>
            <p:ph idx="1"/>
          </p:nvPr>
        </p:nvSpPr>
        <p:spPr/>
        <p:txBody>
          <a:bodyPr>
            <a:normAutofit/>
          </a:bodyPr>
          <a:lstStyle/>
          <a:p>
            <a:r>
              <a:rPr lang="en-US" dirty="0" err="1" smtClean="0"/>
              <a:t>Costamare</a:t>
            </a:r>
            <a:r>
              <a:rPr lang="en-US" dirty="0" smtClean="0"/>
              <a:t>, which has a big exposure to China.</a:t>
            </a:r>
          </a:p>
          <a:p>
            <a:r>
              <a:rPr lang="en-US" dirty="0" smtClean="0"/>
              <a:t>Long term leases with Chinese manufacturers</a:t>
            </a:r>
          </a:p>
          <a:p>
            <a:r>
              <a:rPr lang="en-US" dirty="0" smtClean="0"/>
              <a:t>High profit margins</a:t>
            </a:r>
          </a:p>
          <a:p>
            <a:r>
              <a:rPr lang="en-US" dirty="0" smtClean="0"/>
              <a:t>Strong free cash flow</a:t>
            </a:r>
          </a:p>
          <a:p>
            <a:r>
              <a:rPr lang="en-US" dirty="0" smtClean="0"/>
              <a:t>Good dividend</a:t>
            </a:r>
          </a:p>
          <a:p>
            <a:pPr marL="0" indent="0">
              <a:buNone/>
            </a:pPr>
            <a:r>
              <a:rPr lang="en-US" dirty="0"/>
              <a:t>http://</a:t>
            </a:r>
            <a:r>
              <a:rPr lang="en-US" dirty="0" err="1"/>
              <a:t>finance.yahoo.com</a:t>
            </a:r>
            <a:r>
              <a:rPr lang="en-US" dirty="0"/>
              <a:t>/q;_</a:t>
            </a:r>
            <a:r>
              <a:rPr lang="en-US" dirty="0" err="1"/>
              <a:t>ylt</a:t>
            </a:r>
            <a:r>
              <a:rPr lang="en-US" dirty="0"/>
              <a:t>=AhggmcNL3AgkL22ySiHeFBbkNbkF;_ylu=X3oDMTExZTAwYTJjBHBvcwMxBHNlYwN5ZmlRdW90ZXNUYWJsZQRzbGsDY21yZQ--?s=CMRE</a:t>
            </a:r>
          </a:p>
          <a:p>
            <a:pPr marL="0" indent="0">
              <a:buNone/>
            </a:pPr>
            <a:endParaRPr lang="en-US" dirty="0"/>
          </a:p>
        </p:txBody>
      </p:sp>
    </p:spTree>
    <p:extLst>
      <p:ext uri="{BB962C8B-B14F-4D97-AF65-F5344CB8AC3E}">
        <p14:creationId xmlns:p14="http://schemas.microsoft.com/office/powerpoint/2010/main" val="337598489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Like Mercado </a:t>
            </a:r>
            <a:r>
              <a:rPr lang="en-US" dirty="0" err="1" smtClean="0"/>
              <a:t>Libre</a:t>
            </a:r>
            <a:endParaRPr lang="en-US" dirty="0"/>
          </a:p>
        </p:txBody>
      </p:sp>
      <p:sp>
        <p:nvSpPr>
          <p:cNvPr id="3" name="Content Placeholder 2"/>
          <p:cNvSpPr>
            <a:spLocks noGrp="1"/>
          </p:cNvSpPr>
          <p:nvPr>
            <p:ph idx="1"/>
          </p:nvPr>
        </p:nvSpPr>
        <p:spPr/>
        <p:txBody>
          <a:bodyPr/>
          <a:lstStyle/>
          <a:p>
            <a:r>
              <a:rPr lang="en-US" dirty="0" smtClean="0"/>
              <a:t>Big exposure to </a:t>
            </a:r>
            <a:r>
              <a:rPr lang="en-US" dirty="0"/>
              <a:t>L</a:t>
            </a:r>
            <a:r>
              <a:rPr lang="en-US" dirty="0" smtClean="0"/>
              <a:t>atin American </a:t>
            </a:r>
            <a:r>
              <a:rPr lang="en-US" dirty="0" err="1" smtClean="0"/>
              <a:t>markes</a:t>
            </a:r>
            <a:endParaRPr lang="en-US" dirty="0"/>
          </a:p>
        </p:txBody>
      </p:sp>
    </p:spTree>
    <p:extLst>
      <p:ext uri="{BB962C8B-B14F-4D97-AF65-F5344CB8AC3E}">
        <p14:creationId xmlns:p14="http://schemas.microsoft.com/office/powerpoint/2010/main" val="5243221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Frontier Economies--</a:t>
            </a: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a:t>Upcoming, </a:t>
            </a:r>
            <a:r>
              <a:rPr lang="en-US" b="1" dirty="0"/>
              <a:t>Immature  Emerging Markets</a:t>
            </a:r>
          </a:p>
          <a:p>
            <a:r>
              <a:rPr lang="en-US" dirty="0" smtClean="0"/>
              <a:t>Less integrated to world markets—still under capital controls</a:t>
            </a:r>
          </a:p>
          <a:p>
            <a:r>
              <a:rPr lang="en-US" dirty="0"/>
              <a:t>T</a:t>
            </a:r>
            <a:r>
              <a:rPr lang="en-US" dirty="0" smtClean="0"/>
              <a:t>hey grow fast</a:t>
            </a:r>
          </a:p>
          <a:p>
            <a:r>
              <a:rPr lang="en-US" dirty="0" smtClean="0"/>
              <a:t>And they are overlooked by investors as too small and too risky.</a:t>
            </a:r>
          </a:p>
          <a:p>
            <a:r>
              <a:rPr lang="en-US" dirty="0" smtClean="0"/>
              <a:t>Low correlation with mature emerging markets (e.g., China).</a:t>
            </a:r>
          </a:p>
          <a:p>
            <a:r>
              <a:rPr lang="en-US" dirty="0" smtClean="0"/>
              <a:t>Adding to portfolio lowers emerging market risk</a:t>
            </a:r>
            <a:endParaRPr lang="en-US" dirty="0"/>
          </a:p>
        </p:txBody>
      </p:sp>
    </p:spTree>
    <p:extLst>
      <p:ext uri="{BB962C8B-B14F-4D97-AF65-F5344CB8AC3E}">
        <p14:creationId xmlns:p14="http://schemas.microsoft.com/office/powerpoint/2010/main" val="42523052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Buy Exchange Traded Funds (ETFs)</a:t>
            </a:r>
            <a:endParaRPr lang="en-US" dirty="0"/>
          </a:p>
        </p:txBody>
      </p:sp>
      <p:pic>
        <p:nvPicPr>
          <p:cNvPr id="1026" name="Picture 2" descr="C:\Users\TK\Documents\Columbia Teaching\Global Emerging Markets\EEM Stock Yahoo Fina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 y="1700408"/>
            <a:ext cx="8248650" cy="428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18389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3047"/>
            <a:ext cx="8229600" cy="823586"/>
          </a:xfrm>
        </p:spPr>
        <p:txBody>
          <a:bodyPr/>
          <a:lstStyle/>
          <a:p>
            <a:r>
              <a:rPr lang="en-US" sz="4800" dirty="0" err="1" smtClean="0"/>
              <a:t>iShares</a:t>
            </a:r>
            <a:r>
              <a:rPr lang="en-US" sz="4800" dirty="0" smtClean="0"/>
              <a:t> EEM ETF</a:t>
            </a:r>
            <a:endParaRPr lang="en-US" sz="4800" dirty="0"/>
          </a:p>
        </p:txBody>
      </p:sp>
      <p:pic>
        <p:nvPicPr>
          <p:cNvPr id="2050" name="Picture 2" descr="C:\Users\TK\Documents\Columbia Teaching\Global Emerging Markets\EEM Holdin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87" y="998951"/>
            <a:ext cx="8091813" cy="5321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2465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Performing Emerging Market Funds</a:t>
            </a:r>
            <a:endParaRPr lang="en-US" dirty="0"/>
          </a:p>
        </p:txBody>
      </p:sp>
      <p:graphicFrame>
        <p:nvGraphicFramePr>
          <p:cNvPr id="4" name="Content Placeholder 3"/>
          <p:cNvGraphicFramePr>
            <a:graphicFrameLocks noGrp="1"/>
          </p:cNvGraphicFramePr>
          <p:nvPr>
            <p:ph idx="1"/>
          </p:nvPr>
        </p:nvGraphicFramePr>
        <p:xfrm>
          <a:off x="1467118" y="1600200"/>
          <a:ext cx="6209764" cy="4525964"/>
        </p:xfrm>
        <a:graphic>
          <a:graphicData uri="http://schemas.openxmlformats.org/drawingml/2006/table">
            <a:tbl>
              <a:tblPr/>
              <a:tblGrid>
                <a:gridCol w="3104882"/>
                <a:gridCol w="3104882"/>
              </a:tblGrid>
              <a:tr h="274663">
                <a:tc>
                  <a:txBody>
                    <a:bodyPr/>
                    <a:lstStyle/>
                    <a:p>
                      <a:pPr fontAlgn="t"/>
                      <a:r>
                        <a:rPr lang="en-US" sz="1400">
                          <a:effectLst/>
                        </a:rPr>
                        <a:t>Fund/ETF/Index</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en-US" sz="1400">
                          <a:effectLst/>
                        </a:rPr>
                        <a:t>YTD Return</a:t>
                      </a:r>
                    </a:p>
                  </a:txBody>
                  <a:tcPr marL="49758" marR="49758" marT="29855" marB="29855">
                    <a:lnL w="12700" cap="flat" cmpd="sng" algn="ctr">
                      <a:solidFill>
                        <a:srgbClr val="FFFFFF"/>
                      </a:solidFill>
                      <a:prstDash val="solid"/>
                      <a:round/>
                      <a:headEnd type="none" w="med" len="med"/>
                      <a:tailEnd type="none" w="med" len="med"/>
                    </a:lnL>
                    <a:lnR>
                      <a:noFill/>
                    </a:lnR>
                    <a:lnT>
                      <a:noFill/>
                    </a:lnT>
                    <a:lnB w="25400" cap="flat" cmpd="sng" algn="ctr">
                      <a:solidFill>
                        <a:srgbClr val="FFFFFF"/>
                      </a:solidFill>
                      <a:prstDash val="solid"/>
                      <a:round/>
                      <a:headEnd type="none" w="med" len="med"/>
                      <a:tailEnd type="none" w="med" len="med"/>
                    </a:lnB>
                    <a:solidFill>
                      <a:srgbClr val="F2F2F2"/>
                    </a:solidFill>
                  </a:tcPr>
                </a:tc>
              </a:tr>
              <a:tr h="489616">
                <a:tc>
                  <a:txBody>
                    <a:bodyPr/>
                    <a:lstStyle/>
                    <a:p>
                      <a:pPr fontAlgn="t"/>
                      <a:r>
                        <a:rPr lang="en-US" sz="1400">
                          <a:effectLst/>
                        </a:rPr>
                        <a:t>1.Guggenheim China Technology (CQQQ)</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mr-IN" sz="1400">
                          <a:effectLst/>
                        </a:rPr>
                        <a:t>74%</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489616">
                <a:tc>
                  <a:txBody>
                    <a:bodyPr/>
                    <a:lstStyle/>
                    <a:p>
                      <a:pPr fontAlgn="t"/>
                      <a:r>
                        <a:rPr lang="en-US" sz="1400">
                          <a:effectLst/>
                        </a:rPr>
                        <a:t>2.KraneShares CSI China Internet (KWEB)</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hr-HR" sz="1400">
                          <a:effectLst/>
                        </a:rPr>
                        <a:t>69.6</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489616">
                <a:tc>
                  <a:txBody>
                    <a:bodyPr/>
                    <a:lstStyle/>
                    <a:p>
                      <a:pPr fontAlgn="t"/>
                      <a:r>
                        <a:rPr lang="en-US" sz="1400">
                          <a:effectLst/>
                        </a:rPr>
                        <a:t>3.EMQQ Emerging Markets Internet Ecommerce (EMQQ)</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hr-HR" sz="1400">
                          <a:effectLst/>
                        </a:rPr>
                        <a:t>68.4</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489616">
                <a:tc>
                  <a:txBody>
                    <a:bodyPr/>
                    <a:lstStyle/>
                    <a:p>
                      <a:pPr fontAlgn="t"/>
                      <a:r>
                        <a:rPr lang="en-US" sz="1400">
                          <a:effectLst/>
                        </a:rPr>
                        <a:t>4. Global X Solactive China Consumer Index (CHIQ)</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hr-HR" sz="1400">
                          <a:effectLst/>
                        </a:rPr>
                        <a:t>66.3</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489616">
                <a:tc>
                  <a:txBody>
                    <a:bodyPr/>
                    <a:lstStyle/>
                    <a:p>
                      <a:pPr fontAlgn="t"/>
                      <a:r>
                        <a:rPr lang="en-US" sz="1400">
                          <a:effectLst/>
                        </a:rPr>
                        <a:t>5. Market Vectors India Small-Cap Index (SCIF)</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nb-NO" sz="1400">
                          <a:effectLst/>
                        </a:rPr>
                        <a:t>65.4</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489616">
                <a:tc>
                  <a:txBody>
                    <a:bodyPr/>
                    <a:lstStyle/>
                    <a:p>
                      <a:pPr fontAlgn="t"/>
                      <a:r>
                        <a:rPr lang="en-US" sz="1400" b="1">
                          <a:effectLst/>
                        </a:rPr>
                        <a:t>6. </a:t>
                      </a:r>
                      <a:r>
                        <a:rPr lang="en-US" sz="1400">
                          <a:effectLst/>
                        </a:rPr>
                        <a:t>iShares MSCI India Small Cap (SMIN)</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nb-NO" sz="1400">
                          <a:effectLst/>
                        </a:rPr>
                        <a:t>60.5</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489616">
                <a:tc>
                  <a:txBody>
                    <a:bodyPr/>
                    <a:lstStyle/>
                    <a:p>
                      <a:pPr fontAlgn="t"/>
                      <a:r>
                        <a:rPr lang="en-US" sz="1400">
                          <a:effectLst/>
                        </a:rPr>
                        <a:t>7. Powershares Golden Dragon China (PGJ)</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hr-HR" sz="1400">
                          <a:effectLst/>
                        </a:rPr>
                        <a:t>59.9</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274663">
                <a:tc>
                  <a:txBody>
                    <a:bodyPr/>
                    <a:lstStyle/>
                    <a:p>
                      <a:pPr fontAlgn="t"/>
                      <a:r>
                        <a:rPr lang="en-US" sz="1400">
                          <a:effectLst/>
                        </a:rPr>
                        <a:t>8.Global X MSCI Argentina (ARGT)</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hr-HR" sz="1400">
                          <a:effectLst/>
                        </a:rPr>
                        <a:t>54.4</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274663">
                <a:tc>
                  <a:txBody>
                    <a:bodyPr/>
                    <a:lstStyle/>
                    <a:p>
                      <a:pPr fontAlgn="t"/>
                      <a:r>
                        <a:rPr lang="en-US" sz="1400">
                          <a:effectLst/>
                        </a:rPr>
                        <a:t>9.Market Vectors Brazil Small-Cap</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hr-HR" sz="1400">
                          <a:effectLst/>
                        </a:rPr>
                        <a:t>54.00</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274663">
                <a:tc>
                  <a:txBody>
                    <a:bodyPr/>
                    <a:lstStyle/>
                    <a:p>
                      <a:pPr fontAlgn="t"/>
                      <a:r>
                        <a:rPr lang="en-US" sz="1400">
                          <a:effectLst/>
                        </a:rPr>
                        <a:t>10.Columbia India Consumer (INCO)</a:t>
                      </a:r>
                    </a:p>
                  </a:txBody>
                  <a:tcPr marL="49758" marR="49758" marT="29855" marB="29855">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hr-HR" sz="1400" dirty="0">
                          <a:effectLst/>
                        </a:rPr>
                        <a:t>52.32</a:t>
                      </a:r>
                    </a:p>
                  </a:txBody>
                  <a:tcPr marL="49758" marR="49758" marT="29855" marB="29855">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bl>
          </a:graphicData>
        </a:graphic>
      </p:graphicFrame>
      <p:sp>
        <p:nvSpPr>
          <p:cNvPr id="5" name="TextBox 4"/>
          <p:cNvSpPr txBox="1"/>
          <p:nvPr/>
        </p:nvSpPr>
        <p:spPr>
          <a:xfrm>
            <a:off x="5181600" y="5842001"/>
            <a:ext cx="4080933" cy="1200329"/>
          </a:xfrm>
          <a:prstGeom prst="rect">
            <a:avLst/>
          </a:prstGeom>
          <a:noFill/>
        </p:spPr>
        <p:txBody>
          <a:bodyPr wrap="square" rtlCol="0">
            <a:spAutoFit/>
          </a:bodyPr>
          <a:lstStyle/>
          <a:p>
            <a:r>
              <a:rPr lang="en-US" dirty="0"/>
              <a:t>https://</a:t>
            </a:r>
            <a:r>
              <a:rPr lang="en-US" dirty="0" err="1"/>
              <a:t>www.forbes.com</a:t>
            </a:r>
            <a:r>
              <a:rPr lang="en-US" dirty="0"/>
              <a:t>/sites/</a:t>
            </a:r>
            <a:r>
              <a:rPr lang="en-US" dirty="0" err="1"/>
              <a:t>panosmourdoukoutas</a:t>
            </a:r>
            <a:r>
              <a:rPr lang="en-US" dirty="0"/>
              <a:t>/2017/10/09/</a:t>
            </a:r>
            <a:r>
              <a:rPr lang="en-US" dirty="0" err="1"/>
              <a:t>chinese</a:t>
            </a:r>
            <a:r>
              <a:rPr lang="en-US" dirty="0"/>
              <a:t>-internet-shares-on-fire-for-how-long/#29cc4ff67a40</a:t>
            </a:r>
          </a:p>
        </p:txBody>
      </p:sp>
    </p:spTree>
    <p:extLst>
      <p:ext uri="{BB962C8B-B14F-4D97-AF65-F5344CB8AC3E}">
        <p14:creationId xmlns:p14="http://schemas.microsoft.com/office/powerpoint/2010/main" val="17893858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600200"/>
          </a:xfrm>
        </p:spPr>
        <p:txBody>
          <a:bodyPr/>
          <a:lstStyle/>
          <a:p>
            <a:r>
              <a:rPr lang="en-US" sz="4400" b="1" dirty="0" err="1">
                <a:effectLst/>
              </a:rPr>
              <a:t>KraneShares</a:t>
            </a:r>
            <a:r>
              <a:rPr lang="en-US" sz="4400" b="1" dirty="0">
                <a:effectLst/>
              </a:rPr>
              <a:t> SCI China Internet ETF Top 5 Holdings</a:t>
            </a:r>
            <a:endParaRPr lang="en-US" sz="44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49918020"/>
              </p:ext>
            </p:extLst>
          </p:nvPr>
        </p:nvGraphicFramePr>
        <p:xfrm>
          <a:off x="2171700" y="2537301"/>
          <a:ext cx="5075767" cy="2377440"/>
        </p:xfrm>
        <a:graphic>
          <a:graphicData uri="http://schemas.openxmlformats.org/drawingml/2006/table">
            <a:tbl>
              <a:tblPr/>
              <a:tblGrid>
                <a:gridCol w="3924300"/>
                <a:gridCol w="1151467"/>
              </a:tblGrid>
              <a:tr h="0">
                <a:tc>
                  <a:txBody>
                    <a:bodyPr/>
                    <a:lstStyle/>
                    <a:p>
                      <a:pPr fontAlgn="t"/>
                      <a:r>
                        <a:rPr lang="en-US">
                          <a:effectLst/>
                        </a:rPr>
                        <a:t>Company/ETF</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en-US">
                          <a:effectLst/>
                        </a:rPr>
                        <a:t>YTD %Change</a:t>
                      </a:r>
                    </a:p>
                  </a:txBody>
                  <a:tcPr marL="63500" marR="63500" marT="38100" marB="38100">
                    <a:lnL w="12700" cap="flat" cmpd="sng" algn="ctr">
                      <a:solidFill>
                        <a:srgbClr val="FFFFFF"/>
                      </a:solidFill>
                      <a:prstDash val="solid"/>
                      <a:round/>
                      <a:headEnd type="none" w="med" len="med"/>
                      <a:tailEnd type="none" w="med" len="med"/>
                    </a:lnL>
                    <a:lnR>
                      <a:noFill/>
                    </a:lnR>
                    <a:lnT>
                      <a:noFill/>
                    </a:lnT>
                    <a:lnB w="25400" cap="flat" cmpd="sng" algn="ctr">
                      <a:solidFill>
                        <a:srgbClr val="FFFFFF"/>
                      </a:solidFill>
                      <a:prstDash val="solid"/>
                      <a:round/>
                      <a:headEnd type="none" w="med" len="med"/>
                      <a:tailEnd type="none" w="med" len="med"/>
                    </a:lnB>
                    <a:solidFill>
                      <a:srgbClr val="F2F2F2"/>
                    </a:solidFill>
                  </a:tcPr>
                </a:tc>
              </a:tr>
              <a:tr h="0">
                <a:tc>
                  <a:txBody>
                    <a:bodyPr/>
                    <a:lstStyle/>
                    <a:p>
                      <a:pPr fontAlgn="t"/>
                      <a:r>
                        <a:rPr lang="en-US">
                          <a:effectLst/>
                        </a:rPr>
                        <a:t>KraneShares SCI China Internet ETF</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nb-NO">
                          <a:effectLst/>
                        </a:rPr>
                        <a:t>65.58</a:t>
                      </a:r>
                    </a:p>
                  </a:txBody>
                  <a:tcPr marL="63500" marR="63500" marT="38100" marB="38100">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0">
                <a:tc>
                  <a:txBody>
                    <a:bodyPr/>
                    <a:lstStyle/>
                    <a:p>
                      <a:pPr fontAlgn="t"/>
                      <a:r>
                        <a:rPr lang="en-US">
                          <a:effectLst/>
                        </a:rPr>
                        <a:t>Alibaba Group</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fi-FI">
                          <a:effectLst/>
                        </a:rPr>
                        <a:t>102.73</a:t>
                      </a:r>
                    </a:p>
                  </a:txBody>
                  <a:tcPr marL="63500" marR="63500" marT="38100" marB="38100">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0">
                <a:tc>
                  <a:txBody>
                    <a:bodyPr/>
                    <a:lstStyle/>
                    <a:p>
                      <a:pPr fontAlgn="t"/>
                      <a:r>
                        <a:rPr lang="en-US">
                          <a:effectLst/>
                        </a:rPr>
                        <a:t>Sina Corp</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hr-HR">
                          <a:effectLst/>
                        </a:rPr>
                        <a:t>88.10</a:t>
                      </a:r>
                    </a:p>
                  </a:txBody>
                  <a:tcPr marL="63500" marR="63500" marT="38100" marB="38100">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r h="0">
                <a:tc>
                  <a:txBody>
                    <a:bodyPr/>
                    <a:lstStyle/>
                    <a:p>
                      <a:pPr fontAlgn="t"/>
                      <a:r>
                        <a:rPr lang="en-US">
                          <a:effectLst/>
                        </a:rPr>
                        <a:t>Tencent</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c>
                  <a:txBody>
                    <a:bodyPr/>
                    <a:lstStyle/>
                    <a:p>
                      <a:pPr fontAlgn="t"/>
                      <a:r>
                        <a:rPr lang="hr-HR">
                          <a:effectLst/>
                        </a:rPr>
                        <a:t>84.47</a:t>
                      </a:r>
                    </a:p>
                  </a:txBody>
                  <a:tcPr marL="63500" marR="63500" marT="38100" marB="38100">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F2F2F2"/>
                    </a:solidFill>
                  </a:tcPr>
                </a:tc>
              </a:tr>
              <a:tr h="0">
                <a:tc>
                  <a:txBody>
                    <a:bodyPr/>
                    <a:lstStyle/>
                    <a:p>
                      <a:pPr fontAlgn="t"/>
                      <a:r>
                        <a:rPr lang="en-US">
                          <a:effectLst/>
                        </a:rPr>
                        <a:t>Powershares QQQ</a:t>
                      </a:r>
                    </a:p>
                  </a:txBody>
                  <a:tcPr marL="63500" marR="63500" marT="38100" marB="3810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c>
                  <a:txBody>
                    <a:bodyPr/>
                    <a:lstStyle/>
                    <a:p>
                      <a:pPr fontAlgn="t"/>
                      <a:r>
                        <a:rPr lang="hr-HR" dirty="0">
                          <a:effectLst/>
                        </a:rPr>
                        <a:t>23.31</a:t>
                      </a:r>
                    </a:p>
                  </a:txBody>
                  <a:tcPr marL="63500" marR="63500" marT="38100" marB="38100">
                    <a:lnL w="12700" cap="flat" cmpd="sng" algn="ctr">
                      <a:solidFill>
                        <a:srgbClr val="FFFFFF"/>
                      </a:solidFill>
                      <a:prstDash val="solid"/>
                      <a:round/>
                      <a:headEnd type="none" w="med" len="med"/>
                      <a:tailEnd type="none" w="med" len="med"/>
                    </a:lnL>
                    <a:lnR>
                      <a:noFill/>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E6E6E6"/>
                    </a:solidFill>
                  </a:tcPr>
                </a:tc>
              </a:tr>
            </a:tbl>
          </a:graphicData>
        </a:graphic>
      </p:graphicFrame>
      <p:sp>
        <p:nvSpPr>
          <p:cNvPr id="6" name="TextBox 5"/>
          <p:cNvSpPr txBox="1"/>
          <p:nvPr/>
        </p:nvSpPr>
        <p:spPr>
          <a:xfrm>
            <a:off x="4842933" y="5604933"/>
            <a:ext cx="4080934" cy="1200329"/>
          </a:xfrm>
          <a:prstGeom prst="rect">
            <a:avLst/>
          </a:prstGeom>
          <a:noFill/>
        </p:spPr>
        <p:txBody>
          <a:bodyPr wrap="square" rtlCol="0">
            <a:spAutoFit/>
          </a:bodyPr>
          <a:lstStyle/>
          <a:p>
            <a:r>
              <a:rPr lang="en-US" dirty="0"/>
              <a:t>https://</a:t>
            </a:r>
            <a:r>
              <a:rPr lang="en-US" dirty="0" err="1"/>
              <a:t>www.forbes.com</a:t>
            </a:r>
            <a:r>
              <a:rPr lang="en-US" dirty="0"/>
              <a:t>/sites/</a:t>
            </a:r>
            <a:r>
              <a:rPr lang="en-US" dirty="0" err="1"/>
              <a:t>panosmourdoukoutas</a:t>
            </a:r>
            <a:r>
              <a:rPr lang="en-US" dirty="0"/>
              <a:t>/2017/10/09/</a:t>
            </a:r>
            <a:r>
              <a:rPr lang="en-US" dirty="0" err="1"/>
              <a:t>chinese</a:t>
            </a:r>
            <a:r>
              <a:rPr lang="en-US" dirty="0"/>
              <a:t>-internet-shares-on-fire-for-how-long/#29cc4ff67a40</a:t>
            </a:r>
          </a:p>
        </p:txBody>
      </p:sp>
    </p:spTree>
    <p:extLst>
      <p:ext uri="{BB962C8B-B14F-4D97-AF65-F5344CB8AC3E}">
        <p14:creationId xmlns:p14="http://schemas.microsoft.com/office/powerpoint/2010/main" val="19533446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Turkish </a:t>
            </a:r>
            <a:r>
              <a:rPr lang="en-US" dirty="0" err="1" smtClean="0"/>
              <a:t>iShares</a:t>
            </a:r>
            <a:r>
              <a:rPr lang="en-US" smtClean="0"/>
              <a:t> </a:t>
            </a:r>
            <a:endParaRPr lang="en-US"/>
          </a:p>
        </p:txBody>
      </p:sp>
      <p:pic>
        <p:nvPicPr>
          <p:cNvPr id="4" name="Content Placeholder 3"/>
          <p:cNvPicPr>
            <a:picLocks noGrp="1" noChangeAspect="1"/>
          </p:cNvPicPr>
          <p:nvPr>
            <p:ph idx="1"/>
          </p:nvPr>
        </p:nvPicPr>
        <p:blipFill>
          <a:blip r:embed="rId2"/>
          <a:stretch>
            <a:fillRect/>
          </a:stretch>
        </p:blipFill>
        <p:spPr>
          <a:xfrm>
            <a:off x="1599265" y="1600200"/>
            <a:ext cx="5945469" cy="4525963"/>
          </a:xfrm>
        </p:spPr>
      </p:pic>
      <p:sp>
        <p:nvSpPr>
          <p:cNvPr id="5" name="TextBox 4"/>
          <p:cNvSpPr txBox="1"/>
          <p:nvPr/>
        </p:nvSpPr>
        <p:spPr>
          <a:xfrm>
            <a:off x="2113141" y="6285779"/>
            <a:ext cx="5202514" cy="307777"/>
          </a:xfrm>
          <a:prstGeom prst="rect">
            <a:avLst/>
          </a:prstGeom>
          <a:noFill/>
        </p:spPr>
        <p:txBody>
          <a:bodyPr wrap="none" rtlCol="0">
            <a:spAutoFit/>
          </a:bodyPr>
          <a:lstStyle/>
          <a:p>
            <a:r>
              <a:rPr lang="en-US" sz="1400" dirty="0"/>
              <a:t>http://</a:t>
            </a:r>
            <a:r>
              <a:rPr lang="en-US" sz="1400" dirty="0" err="1"/>
              <a:t>www.etftrends.com</a:t>
            </a:r>
            <a:r>
              <a:rPr lang="en-US" sz="1400" dirty="0"/>
              <a:t>/</a:t>
            </a:r>
            <a:r>
              <a:rPr lang="en-US" sz="1400" dirty="0" err="1"/>
              <a:t>wp</a:t>
            </a:r>
            <a:r>
              <a:rPr lang="en-US" sz="1400" dirty="0"/>
              <a:t>-content/uploads/2016/07/</a:t>
            </a:r>
            <a:r>
              <a:rPr lang="en-US" sz="1400" dirty="0" err="1"/>
              <a:t>tur.png</a:t>
            </a:r>
            <a:endParaRPr lang="en-US" sz="1400" dirty="0"/>
          </a:p>
        </p:txBody>
      </p:sp>
    </p:spTree>
    <p:extLst>
      <p:ext uri="{BB962C8B-B14F-4D97-AF65-F5344CB8AC3E}">
        <p14:creationId xmlns:p14="http://schemas.microsoft.com/office/powerpoint/2010/main" val="19409068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Limitations Of Emerging Market Investing</a:t>
            </a:r>
            <a:endParaRPr lang="en-US" sz="4800" dirty="0"/>
          </a:p>
        </p:txBody>
      </p:sp>
      <p:sp>
        <p:nvSpPr>
          <p:cNvPr id="3" name="Content Placeholder 2"/>
          <p:cNvSpPr>
            <a:spLocks noGrp="1"/>
          </p:cNvSpPr>
          <p:nvPr>
            <p:ph idx="1"/>
          </p:nvPr>
        </p:nvSpPr>
        <p:spPr/>
        <p:txBody>
          <a:bodyPr>
            <a:normAutofit/>
          </a:bodyPr>
          <a:lstStyle/>
          <a:p>
            <a:r>
              <a:rPr lang="en-US" dirty="0"/>
              <a:t>In addition to traditional investment risks, investing in emerging markets involves accounting risks, currency risks, political risks, arbitrary taxation risks, nationalization </a:t>
            </a:r>
            <a:r>
              <a:rPr lang="en-US" dirty="0" smtClean="0"/>
              <a:t>risks (</a:t>
            </a:r>
            <a:r>
              <a:rPr lang="en-US" dirty="0" err="1" smtClean="0"/>
              <a:t>eg</a:t>
            </a:r>
            <a:r>
              <a:rPr lang="en-US" dirty="0" smtClean="0"/>
              <a:t>., </a:t>
            </a:r>
            <a:r>
              <a:rPr lang="en-US" dirty="0" err="1" smtClean="0"/>
              <a:t>Corimon</a:t>
            </a:r>
            <a:r>
              <a:rPr lang="en-US" dirty="0" smtClean="0"/>
              <a:t>).</a:t>
            </a:r>
            <a:endParaRPr lang="en-US" dirty="0"/>
          </a:p>
          <a:p>
            <a:r>
              <a:rPr lang="en-US" dirty="0" smtClean="0"/>
              <a:t> Low trading volume makes it difficult to get in and out the market without affecting prices.</a:t>
            </a:r>
          </a:p>
          <a:p>
            <a:r>
              <a:rPr lang="en-US" dirty="0" smtClean="0"/>
              <a:t>A high concentration of shares and lack of transparency makes emerging markets conducive to insider trading.</a:t>
            </a:r>
            <a:endParaRPr lang="en-US" dirty="0"/>
          </a:p>
        </p:txBody>
      </p:sp>
    </p:spTree>
    <p:extLst>
      <p:ext uri="{BB962C8B-B14F-4D97-AF65-F5344CB8AC3E}">
        <p14:creationId xmlns:p14="http://schemas.microsoft.com/office/powerpoint/2010/main" val="3144950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 Mobius Felt Rule</a:t>
            </a:r>
            <a:endParaRPr lang="en-US" dirty="0"/>
          </a:p>
        </p:txBody>
      </p:sp>
      <p:sp>
        <p:nvSpPr>
          <p:cNvPr id="3" name="Content Placeholder 2"/>
          <p:cNvSpPr>
            <a:spLocks noGrp="1"/>
          </p:cNvSpPr>
          <p:nvPr>
            <p:ph idx="1"/>
          </p:nvPr>
        </p:nvSpPr>
        <p:spPr/>
        <p:txBody>
          <a:bodyPr/>
          <a:lstStyle/>
          <a:p>
            <a:r>
              <a:rPr lang="en-US" dirty="0" smtClean="0"/>
              <a:t>Fair—Are all investors treated equally?</a:t>
            </a:r>
          </a:p>
          <a:p>
            <a:r>
              <a:rPr lang="en-US" dirty="0" smtClean="0"/>
              <a:t>Efficient—Can investors buy and sell shares easily and safely?</a:t>
            </a:r>
          </a:p>
          <a:p>
            <a:r>
              <a:rPr lang="en-US" dirty="0" smtClean="0"/>
              <a:t>Liquid—Is there sufficient turnover or volume to be able to buy and sell shares in the market?</a:t>
            </a:r>
          </a:p>
          <a:p>
            <a:r>
              <a:rPr lang="en-US" dirty="0" smtClean="0"/>
              <a:t>Transparent—Is it easy to find out what’s really going on in this market?</a:t>
            </a:r>
            <a:endParaRPr lang="en-US" dirty="0"/>
          </a:p>
        </p:txBody>
      </p:sp>
    </p:spTree>
    <p:extLst>
      <p:ext uri="{BB962C8B-B14F-4D97-AF65-F5344CB8AC3E}">
        <p14:creationId xmlns:p14="http://schemas.microsoft.com/office/powerpoint/2010/main" val="187925887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When An Emerging Market Becomes A Mature Market</a:t>
            </a:r>
            <a:endParaRPr lang="en-US" sz="4400" dirty="0"/>
          </a:p>
        </p:txBody>
      </p:sp>
      <p:sp>
        <p:nvSpPr>
          <p:cNvPr id="3" name="Content Placeholder 2"/>
          <p:cNvSpPr>
            <a:spLocks noGrp="1"/>
          </p:cNvSpPr>
          <p:nvPr>
            <p:ph idx="1"/>
          </p:nvPr>
        </p:nvSpPr>
        <p:spPr/>
        <p:txBody>
          <a:bodyPr/>
          <a:lstStyle/>
          <a:p>
            <a:r>
              <a:rPr lang="en-US" dirty="0" smtClean="0"/>
              <a:t>Easier to Invest</a:t>
            </a:r>
          </a:p>
          <a:p>
            <a:pPr marL="0" indent="0">
              <a:buNone/>
            </a:pPr>
            <a:r>
              <a:rPr lang="en-US" dirty="0" smtClean="0"/>
              <a:t>--broadly followed</a:t>
            </a:r>
          </a:p>
          <a:p>
            <a:pPr marL="0" indent="0">
              <a:buNone/>
            </a:pPr>
            <a:r>
              <a:rPr lang="en-US" dirty="0" smtClean="0"/>
              <a:t>--</a:t>
            </a:r>
            <a:r>
              <a:rPr lang="en-US" smtClean="0"/>
              <a:t>many investment </a:t>
            </a:r>
            <a:r>
              <a:rPr lang="en-US" dirty="0" smtClean="0"/>
              <a:t>vehicles</a:t>
            </a:r>
          </a:p>
          <a:p>
            <a:r>
              <a:rPr lang="en-US" dirty="0" smtClean="0"/>
              <a:t>Easier to Trade</a:t>
            </a:r>
          </a:p>
          <a:p>
            <a:pPr marL="0" indent="0">
              <a:buNone/>
            </a:pPr>
            <a:r>
              <a:rPr lang="en-US" dirty="0" smtClean="0"/>
              <a:t>--larger capitalization</a:t>
            </a:r>
          </a:p>
          <a:p>
            <a:pPr marL="0" indent="0">
              <a:buNone/>
            </a:pPr>
            <a:r>
              <a:rPr lang="en-US" dirty="0" smtClean="0"/>
              <a:t>--larger trading volume (liquidity).</a:t>
            </a:r>
            <a:endParaRPr lang="en-US" dirty="0"/>
          </a:p>
        </p:txBody>
      </p:sp>
    </p:spTree>
    <p:extLst>
      <p:ext uri="{BB962C8B-B14F-4D97-AF65-F5344CB8AC3E}">
        <p14:creationId xmlns:p14="http://schemas.microsoft.com/office/powerpoint/2010/main" val="39265708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 Sum</a:t>
            </a:r>
            <a:r>
              <a:rPr lang="en-US" dirty="0" smtClean="0"/>
              <a:t>:</a:t>
            </a:r>
            <a:endParaRPr lang="en-US" dirty="0"/>
          </a:p>
        </p:txBody>
      </p:sp>
      <p:sp>
        <p:nvSpPr>
          <p:cNvPr id="3" name="Content Placeholder 2"/>
          <p:cNvSpPr>
            <a:spLocks noGrp="1"/>
          </p:cNvSpPr>
          <p:nvPr>
            <p:ph idx="1"/>
          </p:nvPr>
        </p:nvSpPr>
        <p:spPr/>
        <p:txBody>
          <a:bodyPr/>
          <a:lstStyle/>
          <a:p>
            <a:r>
              <a:rPr lang="en-US" dirty="0" smtClean="0"/>
              <a:t>The major </a:t>
            </a:r>
            <a:r>
              <a:rPr lang="en-US" b="1" dirty="0" smtClean="0"/>
              <a:t>difference</a:t>
            </a:r>
            <a:r>
              <a:rPr lang="en-US" dirty="0" smtClean="0"/>
              <a:t> between emerging and frontier markets on the one side and developed markets on the other isn’t in per capita GDP, but </a:t>
            </a:r>
            <a:r>
              <a:rPr lang="en-US" b="1" u="sng" dirty="0" smtClean="0"/>
              <a:t>in the institutions and policies of the two groups</a:t>
            </a:r>
            <a:r>
              <a:rPr lang="en-US" dirty="0" smtClean="0"/>
              <a:t>.</a:t>
            </a:r>
          </a:p>
          <a:p>
            <a:r>
              <a:rPr lang="en-US" dirty="0" smtClean="0"/>
              <a:t>Most of the emerging markets never emerge, held back by corruption, inflation, and revolution, though not necessary in the same order.</a:t>
            </a:r>
            <a:endParaRPr lang="en-US" dirty="0"/>
          </a:p>
        </p:txBody>
      </p:sp>
    </p:spTree>
    <p:extLst>
      <p:ext uri="{BB962C8B-B14F-4D97-AF65-F5344CB8AC3E}">
        <p14:creationId xmlns:p14="http://schemas.microsoft.com/office/powerpoint/2010/main" val="41679798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9371"/>
            <a:ext cx="8229600" cy="1600200"/>
          </a:xfrm>
        </p:spPr>
        <p:txBody>
          <a:bodyPr/>
          <a:lstStyle/>
          <a:p>
            <a:r>
              <a:rPr lang="en-US" sz="4800" dirty="0" smtClean="0"/>
              <a:t>Why Most Emerging Markets Never Become Developed</a:t>
            </a:r>
            <a:endParaRPr lang="en-US" sz="4800" dirty="0"/>
          </a:p>
        </p:txBody>
      </p:sp>
      <p:sp>
        <p:nvSpPr>
          <p:cNvPr id="3" name="Content Placeholder 2"/>
          <p:cNvSpPr>
            <a:spLocks noGrp="1"/>
          </p:cNvSpPr>
          <p:nvPr>
            <p:ph idx="1"/>
          </p:nvPr>
        </p:nvSpPr>
        <p:spPr>
          <a:xfrm>
            <a:off x="457200" y="2585060"/>
            <a:ext cx="8229600" cy="2149778"/>
          </a:xfrm>
        </p:spPr>
        <p:txBody>
          <a:bodyPr>
            <a:normAutofit fontScale="62500" lnSpcReduction="20000"/>
          </a:bodyPr>
          <a:lstStyle/>
          <a:p>
            <a:pPr marL="457200" indent="-457200">
              <a:buFont typeface="+mj-lt"/>
              <a:buAutoNum type="arabicPeriod"/>
            </a:pPr>
            <a:r>
              <a:rPr lang="en-US" sz="5800" b="1" dirty="0" smtClean="0"/>
              <a:t>Corruption</a:t>
            </a:r>
          </a:p>
          <a:p>
            <a:pPr marL="457200" indent="-457200">
              <a:buFont typeface="+mj-lt"/>
              <a:buAutoNum type="arabicPeriod"/>
            </a:pPr>
            <a:r>
              <a:rPr lang="en-US" sz="5800" b="1" dirty="0" smtClean="0"/>
              <a:t>Inflation</a:t>
            </a:r>
          </a:p>
          <a:p>
            <a:pPr marL="457200" indent="-457200">
              <a:buFont typeface="+mj-lt"/>
              <a:buAutoNum type="arabicPeriod"/>
            </a:pPr>
            <a:r>
              <a:rPr lang="en-US" sz="5800" b="1" dirty="0" smtClean="0"/>
              <a:t>Revolution</a:t>
            </a:r>
          </a:p>
          <a:p>
            <a:pPr marL="0" indent="0">
              <a:buNone/>
            </a:pPr>
            <a:endParaRPr lang="en-US" dirty="0" smtClean="0"/>
          </a:p>
          <a:p>
            <a:pPr marL="0" indent="0">
              <a:buNone/>
            </a:pPr>
            <a:r>
              <a:rPr lang="en-US" dirty="0" smtClean="0"/>
              <a:t>Though not always in the same order</a:t>
            </a:r>
          </a:p>
        </p:txBody>
      </p:sp>
    </p:spTree>
    <p:extLst>
      <p:ext uri="{BB962C8B-B14F-4D97-AF65-F5344CB8AC3E}">
        <p14:creationId xmlns:p14="http://schemas.microsoft.com/office/powerpoint/2010/main" val="297129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Frontier Markets</a:t>
            </a:r>
            <a:endParaRPr lang="en-US" dirty="0"/>
          </a:p>
        </p:txBody>
      </p:sp>
      <p:sp>
        <p:nvSpPr>
          <p:cNvPr id="3" name="Content Placeholder 2"/>
          <p:cNvSpPr>
            <a:spLocks noGrp="1"/>
          </p:cNvSpPr>
          <p:nvPr>
            <p:ph idx="1"/>
          </p:nvPr>
        </p:nvSpPr>
        <p:spPr/>
        <p:txBody>
          <a:bodyPr/>
          <a:lstStyle/>
          <a:p>
            <a:r>
              <a:rPr lang="en-US" dirty="0" smtClean="0"/>
              <a:t>Rich in land</a:t>
            </a:r>
          </a:p>
          <a:p>
            <a:r>
              <a:rPr lang="en-US" dirty="0" smtClean="0"/>
              <a:t>Rich in people</a:t>
            </a:r>
          </a:p>
          <a:p>
            <a:r>
              <a:rPr lang="en-US" dirty="0" smtClean="0"/>
              <a:t>But they count for a small share of world GDP</a:t>
            </a:r>
          </a:p>
          <a:p>
            <a:r>
              <a:rPr lang="en-US" dirty="0" smtClean="0"/>
              <a:t>And world equity market capitalization</a:t>
            </a:r>
            <a:endParaRPr lang="en-US" dirty="0"/>
          </a:p>
        </p:txBody>
      </p:sp>
    </p:spTree>
    <p:extLst>
      <p:ext uri="{BB962C8B-B14F-4D97-AF65-F5344CB8AC3E}">
        <p14:creationId xmlns:p14="http://schemas.microsoft.com/office/powerpoint/2010/main" val="22738402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Case Study: How To Make A Killing On Both Sides Of The Market</a:t>
            </a:r>
            <a:endParaRPr lang="en-US" sz="3600" dirty="0"/>
          </a:p>
        </p:txBody>
      </p:sp>
      <p:sp>
        <p:nvSpPr>
          <p:cNvPr id="3" name="Content Placeholder 2"/>
          <p:cNvSpPr>
            <a:spLocks noGrp="1"/>
          </p:cNvSpPr>
          <p:nvPr>
            <p:ph idx="1"/>
          </p:nvPr>
        </p:nvSpPr>
        <p:spPr/>
        <p:txBody>
          <a:bodyPr>
            <a:normAutofit fontScale="92500" lnSpcReduction="10000"/>
          </a:bodyPr>
          <a:lstStyle/>
          <a:p>
            <a:r>
              <a:rPr lang="en-US" dirty="0" smtClean="0"/>
              <a:t>J. </a:t>
            </a:r>
            <a:r>
              <a:rPr lang="en-US" dirty="0"/>
              <a:t>Kyle </a:t>
            </a:r>
            <a:r>
              <a:rPr lang="en-US" dirty="0" smtClean="0"/>
              <a:t>Bass—short Greek government debt</a:t>
            </a:r>
          </a:p>
          <a:p>
            <a:r>
              <a:rPr lang="en-US" dirty="0"/>
              <a:t>https://</a:t>
            </a:r>
            <a:r>
              <a:rPr lang="en-US" dirty="0" err="1"/>
              <a:t>www.valuewalk.com</a:t>
            </a:r>
            <a:r>
              <a:rPr lang="en-US" dirty="0"/>
              <a:t>/2012/03/kyle-bass-stands-to-make-700000-on-greek-credit-default-swap-payout/#.T1wPVjHCkhU</a:t>
            </a:r>
          </a:p>
          <a:p>
            <a:r>
              <a:rPr lang="en-US" dirty="0" smtClean="0"/>
              <a:t>Paul </a:t>
            </a:r>
            <a:r>
              <a:rPr lang="en-US" dirty="0" err="1" smtClean="0"/>
              <a:t>Kazarian</a:t>
            </a:r>
            <a:r>
              <a:rPr lang="en-US" dirty="0" smtClean="0"/>
              <a:t>—Japonica Partners—bought distressed Greek government debt.</a:t>
            </a:r>
          </a:p>
          <a:p>
            <a:r>
              <a:rPr lang="en-US" dirty="0">
                <a:hlinkClick r:id="rId2"/>
              </a:rPr>
              <a:t>https://greece.greekreporter.com/2016/12/10/greece-largest-private-debt-owner-says-greek-debt-is-much-lower-than-we-think-video</a:t>
            </a:r>
            <a:r>
              <a:rPr lang="en-US" dirty="0" smtClean="0">
                <a:hlinkClick r:id="rId2"/>
              </a:rPr>
              <a:t>/</a:t>
            </a:r>
            <a:endParaRPr lang="en-US" dirty="0" smtClean="0"/>
          </a:p>
          <a:p>
            <a:r>
              <a:rPr lang="en-US" dirty="0" smtClean="0"/>
              <a:t>Can you think of an EM where such opportunities exist right now?</a:t>
            </a:r>
          </a:p>
          <a:p>
            <a:r>
              <a:rPr lang="en-US" b="1" dirty="0" smtClean="0"/>
              <a:t>GET READY TO DISCUSS THIS CASE STUDY IN THE NEXT CLASS</a:t>
            </a:r>
          </a:p>
        </p:txBody>
      </p:sp>
    </p:spTree>
    <p:extLst>
      <p:ext uri="{BB962C8B-B14F-4D97-AF65-F5344CB8AC3E}">
        <p14:creationId xmlns:p14="http://schemas.microsoft.com/office/powerpoint/2010/main" val="2053131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Frontier Markets</a:t>
            </a:r>
            <a:endParaRPr lang="en-US" dirty="0"/>
          </a:p>
        </p:txBody>
      </p:sp>
      <p:pic>
        <p:nvPicPr>
          <p:cNvPr id="5" name="Content Placeholder 4"/>
          <p:cNvPicPr>
            <a:picLocks noGrp="1" noChangeAspect="1"/>
          </p:cNvPicPr>
          <p:nvPr>
            <p:ph idx="1"/>
          </p:nvPr>
        </p:nvPicPr>
        <p:blipFill>
          <a:blip r:embed="rId2"/>
          <a:stretch>
            <a:fillRect/>
          </a:stretch>
        </p:blipFill>
        <p:spPr>
          <a:xfrm>
            <a:off x="1258671" y="1600200"/>
            <a:ext cx="6626658" cy="4525963"/>
          </a:xfrm>
        </p:spPr>
      </p:pic>
    </p:spTree>
    <p:extLst>
      <p:ext uri="{BB962C8B-B14F-4D97-AF65-F5344CB8AC3E}">
        <p14:creationId xmlns:p14="http://schemas.microsoft.com/office/powerpoint/2010/main" val="39999981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dirty="0" smtClean="0"/>
              <a:t>Where Emerging Markets Are</a:t>
            </a:r>
            <a:endParaRPr lang="en-US" dirty="0"/>
          </a:p>
        </p:txBody>
      </p:sp>
      <p:sp>
        <p:nvSpPr>
          <p:cNvPr id="3" name="Content Placeholder 2"/>
          <p:cNvSpPr>
            <a:spLocks noGrp="1"/>
          </p:cNvSpPr>
          <p:nvPr>
            <p:ph idx="1"/>
          </p:nvPr>
        </p:nvSpPr>
        <p:spPr/>
        <p:txBody>
          <a:bodyPr/>
          <a:lstStyle/>
          <a:p>
            <a:r>
              <a:rPr lang="en-US" dirty="0" smtClean="0"/>
              <a:t>Eastern Europe</a:t>
            </a:r>
          </a:p>
          <a:p>
            <a:r>
              <a:rPr lang="en-US" dirty="0" smtClean="0"/>
              <a:t>Eastern Asia</a:t>
            </a:r>
          </a:p>
          <a:p>
            <a:r>
              <a:rPr lang="en-US" dirty="0" smtClean="0"/>
              <a:t>Latin America</a:t>
            </a:r>
            <a:endParaRPr lang="en-US" dirty="0"/>
          </a:p>
        </p:txBody>
      </p:sp>
    </p:spTree>
    <p:extLst>
      <p:ext uri="{BB962C8B-B14F-4D97-AF65-F5344CB8AC3E}">
        <p14:creationId xmlns:p14="http://schemas.microsoft.com/office/powerpoint/2010/main" val="12579389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Top Ten Emerging Markets 2012-17</a:t>
            </a:r>
            <a:endParaRPr lang="en-US" dirty="0"/>
          </a:p>
        </p:txBody>
      </p:sp>
      <p:pic>
        <p:nvPicPr>
          <p:cNvPr id="4" name="Content Placeholder 3"/>
          <p:cNvPicPr>
            <a:picLocks noGrp="1" noChangeAspect="1"/>
          </p:cNvPicPr>
          <p:nvPr>
            <p:ph idx="1"/>
          </p:nvPr>
        </p:nvPicPr>
        <p:blipFill>
          <a:blip r:embed="rId2"/>
          <a:stretch>
            <a:fillRect/>
          </a:stretch>
        </p:blipFill>
        <p:spPr>
          <a:xfrm>
            <a:off x="1445369" y="1600200"/>
            <a:ext cx="6253262" cy="4525963"/>
          </a:xfrm>
        </p:spPr>
      </p:pic>
    </p:spTree>
    <p:extLst>
      <p:ext uri="{BB962C8B-B14F-4D97-AF65-F5344CB8AC3E}">
        <p14:creationId xmlns:p14="http://schemas.microsoft.com/office/powerpoint/2010/main" val="42007377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Executive</Template>
  <TotalTime>3284</TotalTime>
  <Words>2317</Words>
  <Application>Microsoft Macintosh PowerPoint</Application>
  <PresentationFormat>On-screen Show (4:3)</PresentationFormat>
  <Paragraphs>301</Paragraphs>
  <Slides>60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Calibri</vt:lpstr>
      <vt:lpstr>Century Gothic</vt:lpstr>
      <vt:lpstr>Courier New</vt:lpstr>
      <vt:lpstr>Palatino Linotype</vt:lpstr>
      <vt:lpstr>Arial</vt:lpstr>
      <vt:lpstr>Executive</vt:lpstr>
      <vt:lpstr>Lecture 1:  Introduction to Global Emerging Markets (GEM)  </vt:lpstr>
      <vt:lpstr>What They Are—Informal Definitions</vt:lpstr>
      <vt:lpstr>What They Are (continued)</vt:lpstr>
      <vt:lpstr>What They Are (continued)</vt:lpstr>
      <vt:lpstr>Frontier Economies--</vt:lpstr>
      <vt:lpstr>Frontier Markets</vt:lpstr>
      <vt:lpstr>Frontier Markets</vt:lpstr>
      <vt:lpstr>Where Emerging Markets Are</vt:lpstr>
      <vt:lpstr>Top Ten Emerging Markets 2012-17</vt:lpstr>
      <vt:lpstr>Where Frontier Markets Are: All Over The Map</vt:lpstr>
      <vt:lpstr>Where Frontier markets Are</vt:lpstr>
      <vt:lpstr>How Much Each Frontier Market Counts in MSCI</vt:lpstr>
      <vt:lpstr>What They Are--Formal Definitions</vt:lpstr>
      <vt:lpstr>Another Definition</vt:lpstr>
      <vt:lpstr>Here Are Some Areas Where Emerging Economies Lag Behind Developed Countries</vt:lpstr>
      <vt:lpstr>Lack of rule of law</vt:lpstr>
      <vt:lpstr>Poor Corporate Governance</vt:lpstr>
      <vt:lpstr>Poor Corporate Governance (continued)</vt:lpstr>
      <vt:lpstr>Accounting And Taxation</vt:lpstr>
      <vt:lpstr>Corruption and Cronyism</vt:lpstr>
      <vt:lpstr>Banking System</vt:lpstr>
      <vt:lpstr>Exports Drive Growth</vt:lpstr>
      <vt:lpstr>World Trade 2003-13</vt:lpstr>
      <vt:lpstr>Backwards combination of markets and government</vt:lpstr>
      <vt:lpstr>Poor Infrastructure</vt:lpstr>
      <vt:lpstr>Still EM Are Catching Up With:</vt:lpstr>
      <vt:lpstr> Some Emerging Markets Have ”Graduated”</vt:lpstr>
      <vt:lpstr>While Others Emerging Have Made A Detour</vt:lpstr>
      <vt:lpstr> Emerging Markets That Made The Detour</vt:lpstr>
      <vt:lpstr>Mature Emerging Versus Immature (Emerging) Markets</vt:lpstr>
      <vt:lpstr>MORE CLASSIFICATIONS OF  Emerging Markets</vt:lpstr>
      <vt:lpstr>Bloomberg’s Top Ten Frontier Markets</vt:lpstr>
      <vt:lpstr>Morgan Stanley Capital International (MSCI) Classification</vt:lpstr>
      <vt:lpstr>Some of The Criteria Behind the Classifications</vt:lpstr>
      <vt:lpstr>Why They Are Important:</vt:lpstr>
      <vt:lpstr>How Emerging Markets Compare To The Rest Of The World</vt:lpstr>
      <vt:lpstr>India And China To Lead Emerging EM Economies</vt:lpstr>
      <vt:lpstr>GEM outperformed Developed Markets over the last decade</vt:lpstr>
      <vt:lpstr>With Higher Returns Come Higher Risks</vt:lpstr>
      <vt:lpstr>Emerging Market Performance Since 1987</vt:lpstr>
      <vt:lpstr>Emerging VERSUS Frontier market performance</vt:lpstr>
      <vt:lpstr>What Drives Emerging Market Performance</vt:lpstr>
      <vt:lpstr>Market Volatility Around The World</vt:lpstr>
      <vt:lpstr>Where To Invest (the macro factor)</vt:lpstr>
      <vt:lpstr>Where To Invest (the micro factor)</vt:lpstr>
      <vt:lpstr>How To Invest In Emerging Markets</vt:lpstr>
      <vt:lpstr>Like:</vt:lpstr>
      <vt:lpstr>Like:</vt:lpstr>
      <vt:lpstr>Like Mercado Libre</vt:lpstr>
      <vt:lpstr>Buy Exchange Traded Funds (ETFs)</vt:lpstr>
      <vt:lpstr>iShares EEM ETF</vt:lpstr>
      <vt:lpstr>Top Performing Emerging Market Funds</vt:lpstr>
      <vt:lpstr>KraneShares SCI China Internet ETF Top 5 Holdings</vt:lpstr>
      <vt:lpstr>Turkish iShares </vt:lpstr>
      <vt:lpstr>Limitations Of Emerging Market Investing</vt:lpstr>
      <vt:lpstr>Mark Mobius Felt Rule</vt:lpstr>
      <vt:lpstr>When An Emerging Market Becomes A Mature Market</vt:lpstr>
      <vt:lpstr>In Sum:</vt:lpstr>
      <vt:lpstr>Why Most Emerging Markets Never Become Developed</vt:lpstr>
      <vt:lpstr>Case Study: How To Make A Killing On Both Sides Of The Market</vt:lpstr>
    </vt:vector>
  </TitlesOfParts>
  <Company>Long Island University</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Emerging Markets In 10-15 Minutes</dc:title>
  <dc:creator>Panos Mourdoukoutas</dc:creator>
  <cp:lastModifiedBy>Microsoft Office User</cp:lastModifiedBy>
  <cp:revision>254</cp:revision>
  <cp:lastPrinted>2016-07-08T18:12:58Z</cp:lastPrinted>
  <dcterms:created xsi:type="dcterms:W3CDTF">2016-07-08T15:59:37Z</dcterms:created>
  <dcterms:modified xsi:type="dcterms:W3CDTF">2018-09-04T15:27:51Z</dcterms:modified>
</cp:coreProperties>
</file>